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4108" r:id="rId4"/>
  </p:sldMasterIdLst>
  <p:notesMasterIdLst>
    <p:notesMasterId r:id="rId23"/>
  </p:notesMasterIdLst>
  <p:sldIdLst>
    <p:sldId id="2961" r:id="rId5"/>
    <p:sldId id="666" r:id="rId6"/>
    <p:sldId id="711" r:id="rId7"/>
    <p:sldId id="724" r:id="rId8"/>
    <p:sldId id="978" r:id="rId9"/>
    <p:sldId id="2960" r:id="rId10"/>
    <p:sldId id="712" r:id="rId11"/>
    <p:sldId id="725" r:id="rId12"/>
    <p:sldId id="726" r:id="rId13"/>
    <p:sldId id="727" r:id="rId14"/>
    <p:sldId id="714" r:id="rId15"/>
    <p:sldId id="728" r:id="rId16"/>
    <p:sldId id="2958" r:id="rId17"/>
    <p:sldId id="2945" r:id="rId18"/>
    <p:sldId id="2947" r:id="rId19"/>
    <p:sldId id="2955" r:id="rId20"/>
    <p:sldId id="2959" r:id="rId21"/>
    <p:sldId id="690" r:id="rId2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2" userDrawn="1">
          <p15:clr>
            <a:srgbClr val="A4A3A4"/>
          </p15:clr>
        </p15:guide>
        <p15:guide id="2" pos="5563" userDrawn="1">
          <p15:clr>
            <a:srgbClr val="A4A3A4"/>
          </p15:clr>
        </p15:guide>
        <p15:guide id="3" pos="197" userDrawn="1">
          <p15:clr>
            <a:srgbClr val="A4A3A4"/>
          </p15:clr>
        </p15:guide>
        <p15:guide id="5" orient="horz" pos="198" userDrawn="1">
          <p15:clr>
            <a:srgbClr val="A4A3A4"/>
          </p15:clr>
        </p15:guide>
        <p15:guide id="41" pos="2880" userDrawn="1">
          <p15:clr>
            <a:srgbClr val="A4A3A4"/>
          </p15:clr>
        </p15:guide>
        <p15:guide id="46" orient="horz" pos="16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  <a:srgbClr val="242C35"/>
    <a:srgbClr val="566A86"/>
    <a:srgbClr val="384558"/>
    <a:srgbClr val="7F7F7F"/>
    <a:srgbClr val="54AEC9"/>
    <a:srgbClr val="06919A"/>
    <a:srgbClr val="B8B8B8"/>
    <a:srgbClr val="0E80C9"/>
    <a:srgbClr val="414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59" autoAdjust="0"/>
    <p:restoredTop sz="93729" autoAdjust="0"/>
  </p:normalViewPr>
  <p:slideViewPr>
    <p:cSldViewPr snapToGrid="0" snapToObjects="1">
      <p:cViewPr varScale="1">
        <p:scale>
          <a:sx n="49" d="100"/>
          <a:sy n="49" d="100"/>
        </p:scale>
        <p:origin x="684" y="42"/>
      </p:cViewPr>
      <p:guideLst>
        <p:guide orient="horz" pos="3042"/>
        <p:guide pos="5563"/>
        <p:guide pos="197"/>
        <p:guide orient="horz" pos="198"/>
        <p:guide pos="2880"/>
        <p:guide orient="horz" pos="1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11/9/2023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831" rtl="0" eaLnBrk="1" latinLnBrk="0" hangingPunct="1">
      <a:defRPr sz="900" b="0" i="0" kern="1200">
        <a:solidFill>
          <a:schemeClr val="tx1"/>
        </a:solidFill>
        <a:latin typeface="Lato Regular" charset="0"/>
        <a:ea typeface="+mn-ea"/>
        <a:cs typeface="+mn-cs"/>
      </a:defRPr>
    </a:lvl1pPr>
    <a:lvl2pPr marL="342831" algn="l" defTabSz="342831" rtl="0" eaLnBrk="1" latinLnBrk="0" hangingPunct="1">
      <a:defRPr sz="900" b="0" i="0" kern="1200">
        <a:solidFill>
          <a:schemeClr val="tx1"/>
        </a:solidFill>
        <a:latin typeface="Lato Regular" charset="0"/>
        <a:ea typeface="+mn-ea"/>
        <a:cs typeface="+mn-cs"/>
      </a:defRPr>
    </a:lvl2pPr>
    <a:lvl3pPr marL="685663" algn="l" defTabSz="342831" rtl="0" eaLnBrk="1" latinLnBrk="0" hangingPunct="1">
      <a:defRPr sz="900" b="0" i="0" kern="1200">
        <a:solidFill>
          <a:schemeClr val="tx1"/>
        </a:solidFill>
        <a:latin typeface="Lato Regular" charset="0"/>
        <a:ea typeface="+mn-ea"/>
        <a:cs typeface="+mn-cs"/>
      </a:defRPr>
    </a:lvl3pPr>
    <a:lvl4pPr marL="1028494" algn="l" defTabSz="342831" rtl="0" eaLnBrk="1" latinLnBrk="0" hangingPunct="1">
      <a:defRPr sz="900" b="0" i="0" kern="1200">
        <a:solidFill>
          <a:schemeClr val="tx1"/>
        </a:solidFill>
        <a:latin typeface="Lato Regular" charset="0"/>
        <a:ea typeface="+mn-ea"/>
        <a:cs typeface="+mn-cs"/>
      </a:defRPr>
    </a:lvl4pPr>
    <a:lvl5pPr marL="1371326" algn="l" defTabSz="342831" rtl="0" eaLnBrk="1" latinLnBrk="0" hangingPunct="1">
      <a:defRPr sz="900" b="0" i="0" kern="1200">
        <a:solidFill>
          <a:schemeClr val="tx1"/>
        </a:solidFill>
        <a:latin typeface="Lato Regular" charset="0"/>
        <a:ea typeface="+mn-ea"/>
        <a:cs typeface="+mn-cs"/>
      </a:defRPr>
    </a:lvl5pPr>
    <a:lvl6pPr marL="1714157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989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20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651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3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3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‹N›</a:t>
            </a:fld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4D427CA-85E1-46B5-A71C-7D34A7C3DDDA}"/>
              </a:ext>
            </a:extLst>
          </p:cNvPr>
          <p:cNvSpPr/>
          <p:nvPr userDrawn="1"/>
        </p:nvSpPr>
        <p:spPr>
          <a:xfrm>
            <a:off x="1191" y="0"/>
            <a:ext cx="706581" cy="3647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9035546-1D70-4F72-BCA0-06B3A3973B33}"/>
              </a:ext>
            </a:extLst>
          </p:cNvPr>
          <p:cNvSpPr/>
          <p:nvPr userDrawn="1"/>
        </p:nvSpPr>
        <p:spPr>
          <a:xfrm>
            <a:off x="1191" y="3647209"/>
            <a:ext cx="706581" cy="1496291"/>
          </a:xfrm>
          <a:prstGeom prst="rect">
            <a:avLst/>
          </a:prstGeom>
          <a:solidFill>
            <a:srgbClr val="384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0FAFB5F-93C5-4689-805A-B8C6F1060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40957" y="4100529"/>
            <a:ext cx="1256681" cy="6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74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6765" y="0"/>
            <a:ext cx="3876819" cy="36472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C89B9D6A-A730-4B21-86E3-6747BF512AF7}"/>
              </a:ext>
            </a:extLst>
          </p:cNvPr>
          <p:cNvSpPr/>
          <p:nvPr userDrawn="1"/>
        </p:nvSpPr>
        <p:spPr>
          <a:xfrm>
            <a:off x="1191" y="0"/>
            <a:ext cx="706581" cy="3647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C5A7075-5C18-4D63-9D45-B17CBA73F764}"/>
              </a:ext>
            </a:extLst>
          </p:cNvPr>
          <p:cNvSpPr/>
          <p:nvPr userDrawn="1"/>
        </p:nvSpPr>
        <p:spPr>
          <a:xfrm>
            <a:off x="1191" y="3647209"/>
            <a:ext cx="706581" cy="1496291"/>
          </a:xfrm>
          <a:prstGeom prst="rect">
            <a:avLst/>
          </a:prstGeom>
          <a:solidFill>
            <a:srgbClr val="384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18C4D7-418B-483F-BB23-EEB377FA54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40957" y="4100529"/>
            <a:ext cx="1256681" cy="6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8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AD81-3AD4-9C46-856E-C08CF1183C6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17/06/relationships/model3d" Target="../media/model3d4.glb"/><Relationship Id="rId5" Type="http://schemas.microsoft.com/office/2017/06/relationships/model3d" Target="../media/model3d2.glb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8" y="0"/>
            <a:ext cx="7488585" cy="5022208"/>
          </a:xfrm>
        </p:spPr>
      </p:pic>
    </p:spTree>
    <p:extLst>
      <p:ext uri="{BB962C8B-B14F-4D97-AF65-F5344CB8AC3E}">
        <p14:creationId xmlns:p14="http://schemas.microsoft.com/office/powerpoint/2010/main" val="34853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7F836C-3474-F61D-4206-F3E3F6679C46}"/>
              </a:ext>
            </a:extLst>
          </p:cNvPr>
          <p:cNvSpPr txBox="1"/>
          <p:nvPr/>
        </p:nvSpPr>
        <p:spPr>
          <a:xfrm>
            <a:off x="803793" y="253214"/>
            <a:ext cx="83402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Methods, </a:t>
            </a:r>
            <a:r>
              <a:rPr lang="it-IT" sz="2800" b="1" dirty="0" err="1">
                <a:solidFill>
                  <a:schemeClr val="accent1"/>
                </a:solidFill>
              </a:rPr>
              <a:t>Objectives</a:t>
            </a:r>
            <a:r>
              <a:rPr lang="it-IT" sz="2800" b="1" dirty="0">
                <a:solidFill>
                  <a:schemeClr val="accent1"/>
                </a:solidFill>
              </a:rPr>
              <a:t> and </a:t>
            </a:r>
            <a:r>
              <a:rPr lang="it-IT" sz="2800" b="1" dirty="0" err="1">
                <a:solidFill>
                  <a:schemeClr val="accent1"/>
                </a:solidFill>
              </a:rPr>
              <a:t>main</a:t>
            </a:r>
            <a:r>
              <a:rPr lang="it-IT" sz="2800" b="1" dirty="0">
                <a:solidFill>
                  <a:schemeClr val="accent1"/>
                </a:solidFill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</a:rPr>
              <a:t>Pillars</a:t>
            </a:r>
            <a:r>
              <a:rPr lang="it-IT" sz="2800" b="1" dirty="0">
                <a:solidFill>
                  <a:schemeClr val="accent1"/>
                </a:solidFill>
              </a:rPr>
              <a:t> of ENAV Training  </a:t>
            </a:r>
          </a:p>
          <a:p>
            <a:endParaRPr lang="it-IT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Modello 3D 5" descr="Aereo">
                <a:extLst>
                  <a:ext uri="{FF2B5EF4-FFF2-40B4-BE49-F238E27FC236}">
                    <a16:creationId xmlns:a16="http://schemas.microsoft.com/office/drawing/2014/main" id="{A08F60BA-E95B-0F29-8D7E-9F443D3CBB8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71999455"/>
                  </p:ext>
                </p:extLst>
              </p:nvPr>
            </p:nvGraphicFramePr>
            <p:xfrm>
              <a:off x="3384944" y="1208593"/>
              <a:ext cx="2753463" cy="120269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53463" cy="1202693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2060"/>
                      </a:solidFill>
                    </a:ln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12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Aereo">
                <a:extLst>
                  <a:ext uri="{FF2B5EF4-FFF2-40B4-BE49-F238E27FC236}">
                    <a16:creationId xmlns:a16="http://schemas.microsoft.com/office/drawing/2014/main" id="{A08F60BA-E95B-0F29-8D7E-9F443D3CBB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4944" y="1208593"/>
                <a:ext cx="2753463" cy="120269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</p:pic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DDB849-8431-7703-C0E8-DC537CB735F8}"/>
              </a:ext>
            </a:extLst>
          </p:cNvPr>
          <p:cNvSpPr txBox="1"/>
          <p:nvPr/>
        </p:nvSpPr>
        <p:spPr>
          <a:xfrm>
            <a:off x="4141184" y="2421284"/>
            <a:ext cx="1275413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060"/>
                </a:solidFill>
              </a:rPr>
              <a:t>Safety</a:t>
            </a:r>
            <a:endParaRPr lang="it-IT" sz="2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" name="Modello 3D 7" descr="Elicottero">
                <a:extLst>
                  <a:ext uri="{FF2B5EF4-FFF2-40B4-BE49-F238E27FC236}">
                    <a16:creationId xmlns:a16="http://schemas.microsoft.com/office/drawing/2014/main" id="{A6137F20-6A6A-987C-1C49-7086A2E2A36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23779309"/>
                  </p:ext>
                </p:extLst>
              </p:nvPr>
            </p:nvGraphicFramePr>
            <p:xfrm>
              <a:off x="3480904" y="3224718"/>
              <a:ext cx="2874315" cy="108524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874315" cy="1085247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am3d:spPr>
                  <am3d:camera>
                    <am3d:pos x="0" y="0" z="629908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141" d="1000000"/>
                    <am3d:preTrans dx="-88697" dy="-5660485" dz="355514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8758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Elicottero">
                <a:extLst>
                  <a:ext uri="{FF2B5EF4-FFF2-40B4-BE49-F238E27FC236}">
                    <a16:creationId xmlns:a16="http://schemas.microsoft.com/office/drawing/2014/main" id="{A6137F20-6A6A-987C-1C49-7086A2E2A3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80904" y="3224718"/>
                <a:ext cx="2874315" cy="1085247"/>
              </a:xfrm>
              <a:prstGeom prst="rect">
                <a:avLst/>
              </a:prstGeom>
              <a:solidFill>
                <a:srgbClr val="FFFF00"/>
              </a:solidFill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9" name="Modello 3D 8" descr="Dirigibile">
                <a:extLst>
                  <a:ext uri="{FF2B5EF4-FFF2-40B4-BE49-F238E27FC236}">
                    <a16:creationId xmlns:a16="http://schemas.microsoft.com/office/drawing/2014/main" id="{8A6FA2EA-CA60-CC87-C54D-F9D12CB9B8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9415360"/>
                  </p:ext>
                </p:extLst>
              </p:nvPr>
            </p:nvGraphicFramePr>
            <p:xfrm rot="1228115">
              <a:off x="1231178" y="2888648"/>
              <a:ext cx="1399066" cy="1215050"/>
            </p:xfrm>
            <a:graphic>
              <a:graphicData uri="http://schemas.microsoft.com/office/drawing/2017/model3d">
                <am3d:model3d r:embed="rId8">
                  <am3d:spPr>
                    <a:xfrm rot="1228115">
                      <a:off x="0" y="0"/>
                      <a:ext cx="1399066" cy="121505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</am3d:spPr>
                  <am3d:camera>
                    <am3d:pos x="0" y="0" z="509666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75613" d="1000000"/>
                    <am3d:preTrans dx="1" dy="-5691354" dz="1032391"/>
                    <am3d:scale>
                      <am3d:sx n="1000000" d="1000000"/>
                      <am3d:sy n="1000000" d="1000000"/>
                      <am3d:sz n="1000000" d="1000000"/>
                    </am3d:scale>
                    <am3d:rot ax="-379715" ay="650507" az="-71712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2261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lo 3D 8" descr="Dirigibile">
                <a:extLst>
                  <a:ext uri="{FF2B5EF4-FFF2-40B4-BE49-F238E27FC236}">
                    <a16:creationId xmlns:a16="http://schemas.microsoft.com/office/drawing/2014/main" id="{8A6FA2EA-CA60-CC87-C54D-F9D12CB9B8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228115">
                <a:off x="1231178" y="2888648"/>
                <a:ext cx="1399066" cy="1215050"/>
              </a:xfrm>
              <a:prstGeom prst="rect">
                <a:avLst/>
              </a:prstGeom>
              <a:solidFill>
                <a:srgbClr val="C00000"/>
              </a:solidFill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0" name="Modello 3D 9" descr="Aereo in atterraggio">
                <a:extLst>
                  <a:ext uri="{FF2B5EF4-FFF2-40B4-BE49-F238E27FC236}">
                    <a16:creationId xmlns:a16="http://schemas.microsoft.com/office/drawing/2014/main" id="{CF0DD827-6550-DE48-46B8-E81BAE0E70F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27382727"/>
                  </p:ext>
                </p:extLst>
              </p:nvPr>
            </p:nvGraphicFramePr>
            <p:xfrm rot="19758863">
              <a:off x="6670904" y="2702276"/>
              <a:ext cx="2479179" cy="1044881"/>
            </p:xfrm>
            <a:graphic>
              <a:graphicData uri="http://schemas.microsoft.com/office/drawing/2017/model3d">
                <am3d:model3d r:embed="rId11">
                  <am3d:spPr>
                    <a:xfrm rot="19758863">
                      <a:off x="0" y="0"/>
                      <a:ext cx="2479179" cy="1044881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</am3d:spPr>
                  <am3d:camera>
                    <am3d:pos x="0" y="0" z="685587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2767" d="1000000"/>
                    <am3d:preTrans dx="0" dy="-2595108" dz="-340552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9346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lo 3D 9" descr="Aereo in atterraggio">
                <a:extLst>
                  <a:ext uri="{FF2B5EF4-FFF2-40B4-BE49-F238E27FC236}">
                    <a16:creationId xmlns:a16="http://schemas.microsoft.com/office/drawing/2014/main" id="{CF0DD827-6550-DE48-46B8-E81BAE0E70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9758863">
                <a:off x="6670904" y="2702276"/>
                <a:ext cx="2479179" cy="1044881"/>
              </a:xfrm>
              <a:prstGeom prst="rect">
                <a:avLst/>
              </a:prstGeom>
              <a:solidFill>
                <a:srgbClr val="92D050"/>
              </a:solidFill>
            </p:spPr>
          </p:pic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5F96C4-2F85-5DA4-EB9A-0C64DEC67C36}"/>
              </a:ext>
            </a:extLst>
          </p:cNvPr>
          <p:cNvSpPr txBox="1"/>
          <p:nvPr/>
        </p:nvSpPr>
        <p:spPr>
          <a:xfrm>
            <a:off x="539232" y="4480316"/>
            <a:ext cx="2782957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Quality of service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BEC4F9B-8E6E-EAA9-E9FE-61026197C6A6}"/>
              </a:ext>
            </a:extLst>
          </p:cNvPr>
          <p:cNvSpPr txBox="1"/>
          <p:nvPr/>
        </p:nvSpPr>
        <p:spPr>
          <a:xfrm>
            <a:off x="3507198" y="4486603"/>
            <a:ext cx="2909266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Cost </a:t>
            </a:r>
            <a:r>
              <a:rPr lang="it-IT" sz="2400" b="1" dirty="0" err="1">
                <a:solidFill>
                  <a:srgbClr val="002060"/>
                </a:solidFill>
              </a:rPr>
              <a:t>Efficiency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AC609F-575B-2EA2-2D6F-D3152C9478DC}"/>
              </a:ext>
            </a:extLst>
          </p:cNvPr>
          <p:cNvSpPr txBox="1"/>
          <p:nvPr/>
        </p:nvSpPr>
        <p:spPr>
          <a:xfrm>
            <a:off x="6868800" y="4480317"/>
            <a:ext cx="189315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060"/>
                </a:solidFill>
              </a:rPr>
              <a:t>Sustainability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54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32FC46-2288-4BD0-000D-3B09D3CF6D4F}"/>
              </a:ext>
            </a:extLst>
          </p:cNvPr>
          <p:cNvSpPr txBox="1"/>
          <p:nvPr/>
        </p:nvSpPr>
        <p:spPr>
          <a:xfrm>
            <a:off x="940633" y="1051900"/>
            <a:ext cx="777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1"/>
                </a:solidFill>
              </a:rPr>
              <a:t>Along with </a:t>
            </a:r>
            <a:r>
              <a:rPr lang="it-IT" sz="2400" dirty="0" err="1">
                <a:solidFill>
                  <a:schemeClr val="accent1"/>
                </a:solidFill>
              </a:rPr>
              <a:t>safety</a:t>
            </a:r>
            <a:r>
              <a:rPr lang="it-IT" sz="2400" dirty="0">
                <a:solidFill>
                  <a:schemeClr val="accent1"/>
                </a:solidFill>
              </a:rPr>
              <a:t>, </a:t>
            </a:r>
            <a:r>
              <a:rPr lang="it-IT" sz="2400" dirty="0" err="1">
                <a:solidFill>
                  <a:schemeClr val="accent1"/>
                </a:solidFill>
              </a:rPr>
              <a:t>our</a:t>
            </a:r>
            <a:r>
              <a:rPr lang="it-IT" sz="2400" dirty="0">
                <a:solidFill>
                  <a:schemeClr val="accent1"/>
                </a:solidFill>
              </a:rPr>
              <a:t> training </a:t>
            </a:r>
            <a:r>
              <a:rPr lang="it-IT" sz="2400" dirty="0" err="1">
                <a:solidFill>
                  <a:schemeClr val="accent1"/>
                </a:solidFill>
              </a:rPr>
              <a:t>has</a:t>
            </a:r>
            <a:r>
              <a:rPr lang="it-IT" sz="2400" dirty="0">
                <a:solidFill>
                  <a:schemeClr val="accent1"/>
                </a:solidFill>
              </a:rPr>
              <a:t> to be a «</a:t>
            </a:r>
            <a:r>
              <a:rPr lang="it-IT" sz="2400" dirty="0" err="1">
                <a:solidFill>
                  <a:schemeClr val="accent1"/>
                </a:solidFill>
              </a:rPr>
              <a:t>quality-oriented</a:t>
            </a:r>
            <a:r>
              <a:rPr lang="it-IT" sz="2400" dirty="0">
                <a:solidFill>
                  <a:schemeClr val="accent1"/>
                </a:solidFill>
              </a:rPr>
              <a:t> training»</a:t>
            </a:r>
          </a:p>
          <a:p>
            <a:endParaRPr lang="it-IT" sz="2400" dirty="0">
              <a:solidFill>
                <a:schemeClr val="accent1"/>
              </a:solidFill>
            </a:endParaRPr>
          </a:p>
          <a:p>
            <a:r>
              <a:rPr lang="it-IT" sz="2400" dirty="0" err="1">
                <a:solidFill>
                  <a:schemeClr val="accent1"/>
                </a:solidFill>
              </a:rPr>
              <a:t>What</a:t>
            </a:r>
            <a:r>
              <a:rPr lang="it-IT" sz="2400" dirty="0">
                <a:solidFill>
                  <a:schemeClr val="accent1"/>
                </a:solidFill>
              </a:rPr>
              <a:t> do </a:t>
            </a:r>
            <a:r>
              <a:rPr lang="it-IT" sz="2400" dirty="0" err="1">
                <a:solidFill>
                  <a:schemeClr val="accent1"/>
                </a:solidFill>
              </a:rPr>
              <a:t>airliners</a:t>
            </a:r>
            <a:r>
              <a:rPr lang="it-IT" sz="2400" dirty="0">
                <a:solidFill>
                  <a:schemeClr val="accent1"/>
                </a:solidFill>
              </a:rPr>
              <a:t> </a:t>
            </a:r>
            <a:r>
              <a:rPr lang="it-IT" sz="2400" dirty="0" err="1">
                <a:solidFill>
                  <a:schemeClr val="accent1"/>
                </a:solidFill>
              </a:rPr>
              <a:t>ask</a:t>
            </a:r>
            <a:r>
              <a:rPr lang="it-IT" sz="2400" dirty="0">
                <a:solidFill>
                  <a:schemeClr val="accent1"/>
                </a:solidFill>
              </a:rPr>
              <a:t> for?</a:t>
            </a:r>
          </a:p>
          <a:p>
            <a:r>
              <a:rPr lang="it-IT" sz="2400" i="1" dirty="0">
                <a:solidFill>
                  <a:schemeClr val="accent1"/>
                </a:solidFill>
              </a:rPr>
              <a:t>Cost </a:t>
            </a:r>
            <a:r>
              <a:rPr lang="it-IT" sz="2400" i="1" dirty="0" err="1">
                <a:solidFill>
                  <a:schemeClr val="accent1"/>
                </a:solidFill>
              </a:rPr>
              <a:t>efficiency</a:t>
            </a:r>
            <a:r>
              <a:rPr lang="it-IT" sz="2400" i="1" dirty="0">
                <a:solidFill>
                  <a:schemeClr val="accent1"/>
                </a:solidFill>
              </a:rPr>
              <a:t> </a:t>
            </a:r>
          </a:p>
          <a:p>
            <a:endParaRPr lang="it-IT" sz="2400" dirty="0">
              <a:solidFill>
                <a:schemeClr val="accent1"/>
              </a:solidFill>
            </a:endParaRPr>
          </a:p>
          <a:p>
            <a:r>
              <a:rPr lang="it-IT" sz="2400" dirty="0" err="1">
                <a:solidFill>
                  <a:schemeClr val="accent1"/>
                </a:solidFill>
              </a:rPr>
              <a:t>What</a:t>
            </a:r>
            <a:r>
              <a:rPr lang="it-IT" sz="2400" dirty="0">
                <a:solidFill>
                  <a:schemeClr val="accent1"/>
                </a:solidFill>
              </a:rPr>
              <a:t> </a:t>
            </a:r>
            <a:r>
              <a:rPr lang="it-IT" sz="2400" dirty="0" err="1">
                <a:solidFill>
                  <a:schemeClr val="accent1"/>
                </a:solidFill>
              </a:rPr>
              <a:t>is</a:t>
            </a:r>
            <a:r>
              <a:rPr lang="it-IT" sz="2400" dirty="0">
                <a:solidFill>
                  <a:schemeClr val="accent1"/>
                </a:solidFill>
              </a:rPr>
              <a:t> the Aviation world </a:t>
            </a:r>
            <a:r>
              <a:rPr lang="it-IT" sz="2400" dirty="0" err="1">
                <a:solidFill>
                  <a:schemeClr val="accent1"/>
                </a:solidFill>
              </a:rPr>
              <a:t>asking</a:t>
            </a:r>
            <a:r>
              <a:rPr lang="it-IT" sz="2400" dirty="0">
                <a:solidFill>
                  <a:schemeClr val="accent1"/>
                </a:solidFill>
              </a:rPr>
              <a:t> for?</a:t>
            </a:r>
          </a:p>
          <a:p>
            <a:r>
              <a:rPr lang="it-IT" sz="2400" i="1" dirty="0" err="1">
                <a:solidFill>
                  <a:schemeClr val="accent1"/>
                </a:solidFill>
              </a:rPr>
              <a:t>Sustainability</a:t>
            </a:r>
            <a:r>
              <a:rPr lang="it-IT" sz="2400" i="1" dirty="0">
                <a:solidFill>
                  <a:schemeClr val="accent1"/>
                </a:solidFill>
              </a:rPr>
              <a:t> </a:t>
            </a:r>
            <a:r>
              <a:rPr lang="it-IT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F47094-305D-F36A-A6C5-5B9A281C6C4C}"/>
              </a:ext>
            </a:extLst>
          </p:cNvPr>
          <p:cNvSpPr txBox="1"/>
          <p:nvPr/>
        </p:nvSpPr>
        <p:spPr>
          <a:xfrm>
            <a:off x="2846567" y="263959"/>
            <a:ext cx="345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Next </a:t>
            </a:r>
            <a:r>
              <a:rPr lang="it-IT" sz="2800" b="1" dirty="0" err="1">
                <a:solidFill>
                  <a:srgbClr val="002060"/>
                </a:solidFill>
              </a:rPr>
              <a:t>Gen</a:t>
            </a:r>
            <a:r>
              <a:rPr lang="it-IT" sz="2800" b="1" dirty="0">
                <a:solidFill>
                  <a:srgbClr val="002060"/>
                </a:solidFill>
              </a:rPr>
              <a:t> ATCO </a:t>
            </a:r>
          </a:p>
        </p:txBody>
      </p:sp>
      <p:pic>
        <p:nvPicPr>
          <p:cNvPr id="5122" name="Picture 2" descr="A 100 anni dalla nascita della prima Torre di Controllo | Tutto Sul Volo">
            <a:extLst>
              <a:ext uri="{FF2B5EF4-FFF2-40B4-BE49-F238E27FC236}">
                <a16:creationId xmlns:a16="http://schemas.microsoft.com/office/drawing/2014/main" id="{B861F9FF-30E3-5FE9-BC72-F45E60EBF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33" y="1730528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18C831-B94D-93F1-DD45-7B521574C86F}"/>
              </a:ext>
            </a:extLst>
          </p:cNvPr>
          <p:cNvSpPr txBox="1"/>
          <p:nvPr/>
        </p:nvSpPr>
        <p:spPr>
          <a:xfrm>
            <a:off x="991471" y="639582"/>
            <a:ext cx="5044705" cy="3864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002060"/>
                </a:solidFill>
              </a:rPr>
              <a:t>Inside each training process our main focus is «Safety»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Additional objectives of ENAV Training are</a:t>
            </a:r>
            <a:r>
              <a:rPr lang="en-US" sz="1600" dirty="0">
                <a:solidFill>
                  <a:srgbClr val="002060"/>
                </a:solidFill>
              </a:rPr>
              <a:t>: Quality of service, Cost Efficiency, Sustainability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If our training model is quality oriented, we’ll meet «cost efficiency» expectations,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If we are able to achieve «Cost Efficiency» results, we can also reach «sustainability»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How do we achieve these goals?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The best possible training, with technology innovation and innovative projects </a:t>
            </a:r>
          </a:p>
        </p:txBody>
      </p:sp>
      <p:pic>
        <p:nvPicPr>
          <p:cNvPr id="6146" name="Picture 2" descr="Foto Stock increased quality and efficiency, decreased cost | Adobe Stock">
            <a:extLst>
              <a:ext uri="{FF2B5EF4-FFF2-40B4-BE49-F238E27FC236}">
                <a16:creationId xmlns:a16="http://schemas.microsoft.com/office/drawing/2014/main" id="{80EAEAE3-C167-D6FD-9B75-E49EA803B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612" y="1690693"/>
            <a:ext cx="2716186" cy="17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1" name="Group 6150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051478" y="0"/>
            <a:ext cx="92522" cy="5143500"/>
            <a:chOff x="12068638" y="0"/>
            <a:chExt cx="123362" cy="6858000"/>
          </a:xfrm>
        </p:grpSpPr>
        <p:sp>
          <p:nvSpPr>
            <p:cNvPr id="6152" name="Rectangle 6151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3" name="Rectangle 6152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94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8D7FB3-8AE7-3566-9985-412F0491E60E}"/>
              </a:ext>
            </a:extLst>
          </p:cNvPr>
          <p:cNvSpPr txBox="1"/>
          <p:nvPr/>
        </p:nvSpPr>
        <p:spPr>
          <a:xfrm>
            <a:off x="4309593" y="47158"/>
            <a:ext cx="4027899" cy="1212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New training concept </a:t>
            </a:r>
          </a:p>
        </p:txBody>
      </p:sp>
      <p:pic>
        <p:nvPicPr>
          <p:cNvPr id="7170" name="Picture 2" descr="L'era digitale delle torri di controllo remote">
            <a:extLst>
              <a:ext uri="{FF2B5EF4-FFF2-40B4-BE49-F238E27FC236}">
                <a16:creationId xmlns:a16="http://schemas.microsoft.com/office/drawing/2014/main" id="{5861FC35-1E83-5AE9-44F5-336A72429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r="12166" b="-3"/>
          <a:stretch/>
        </p:blipFill>
        <p:spPr bwMode="auto">
          <a:xfrm>
            <a:off x="802606" y="195387"/>
            <a:ext cx="2994882" cy="16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ntrollore Del Traffico Aereo Vettoriali, Illustrazioni e Clipart">
            <a:extLst>
              <a:ext uri="{FF2B5EF4-FFF2-40B4-BE49-F238E27FC236}">
                <a16:creationId xmlns:a16="http://schemas.microsoft.com/office/drawing/2014/main" id="{974DDF51-E6FA-216F-D175-9023FFC1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 r="3" b="36735"/>
          <a:stretch/>
        </p:blipFill>
        <p:spPr bwMode="auto">
          <a:xfrm>
            <a:off x="802617" y="2548581"/>
            <a:ext cx="2994882" cy="16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18C831-B94D-93F1-DD45-7B521574C86F}"/>
              </a:ext>
            </a:extLst>
          </p:cNvPr>
          <p:cNvSpPr txBox="1"/>
          <p:nvPr/>
        </p:nvSpPr>
        <p:spPr>
          <a:xfrm>
            <a:off x="4309593" y="1478688"/>
            <a:ext cx="4027899" cy="2585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The «best training possible», according to </a:t>
            </a:r>
            <a:r>
              <a:rPr lang="en-US" sz="1500" b="1" dirty="0">
                <a:solidFill>
                  <a:srgbClr val="002060"/>
                </a:solidFill>
              </a:rPr>
              <a:t>«Competence Based Training and Assessment», </a:t>
            </a:r>
            <a:r>
              <a:rPr lang="en-US" sz="1500" dirty="0">
                <a:solidFill>
                  <a:srgbClr val="002060"/>
                </a:solidFill>
              </a:rPr>
              <a:t>the goal is «performance», along with customer expectations and how we should get to it.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2060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b="1" dirty="0">
                <a:solidFill>
                  <a:srgbClr val="002060"/>
                </a:solidFill>
              </a:rPr>
              <a:t>ATCOs 2.0: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at the end of each training process, the trainee shall be able to provide a high-performance/quality level of service, including cost efficiency and sustainability  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2060"/>
              </a:solidFill>
            </a:endParaRPr>
          </a:p>
        </p:txBody>
      </p:sp>
      <p:grpSp>
        <p:nvGrpSpPr>
          <p:cNvPr id="7180" name="Group 7179">
            <a:extLst>
              <a:ext uri="{FF2B5EF4-FFF2-40B4-BE49-F238E27FC236}">
                <a16:creationId xmlns:a16="http://schemas.microsoft.com/office/drawing/2014/main" id="{933C9C1E-3F58-87FF-6CA1-B20B599074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053149"/>
            <a:ext cx="9144000" cy="92524"/>
            <a:chOff x="1" y="6737460"/>
            <a:chExt cx="12192000" cy="123364"/>
          </a:xfrm>
        </p:grpSpPr>
        <p:sp>
          <p:nvSpPr>
            <p:cNvPr id="7181" name="Rectangle 7180">
              <a:extLst>
                <a:ext uri="{FF2B5EF4-FFF2-40B4-BE49-F238E27FC236}">
                  <a16:creationId xmlns:a16="http://schemas.microsoft.com/office/drawing/2014/main" id="{71B5435D-02D0-7C40-C272-140E094581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2" name="Rectangle 7181">
              <a:extLst>
                <a:ext uri="{FF2B5EF4-FFF2-40B4-BE49-F238E27FC236}">
                  <a16:creationId xmlns:a16="http://schemas.microsoft.com/office/drawing/2014/main" id="{54B99C4A-8D3B-C11C-B01C-1D455DE41B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9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84991F6-6D3E-E5D5-DAF9-5A8DDD29163D}"/>
              </a:ext>
            </a:extLst>
          </p:cNvPr>
          <p:cNvSpPr/>
          <p:nvPr/>
        </p:nvSpPr>
        <p:spPr>
          <a:xfrm>
            <a:off x="1562597" y="1653288"/>
            <a:ext cx="6295307" cy="257609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257168" indent="-257168" defTabSz="457168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dirty="0">
                <a:solidFill>
                  <a:srgbClr val="1F3864"/>
                </a:solidFill>
                <a:latin typeface="Calibri"/>
              </a:rPr>
              <a:t>REMOTE TWR</a:t>
            </a:r>
          </a:p>
          <a:p>
            <a:pPr defTabSz="457168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1" dirty="0">
              <a:solidFill>
                <a:srgbClr val="1F3864"/>
              </a:solidFill>
              <a:latin typeface="Calibri"/>
            </a:endParaRPr>
          </a:p>
          <a:p>
            <a:pPr marL="257168" indent="-257168" defTabSz="457168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dirty="0">
                <a:solidFill>
                  <a:srgbClr val="1F3864"/>
                </a:solidFill>
                <a:latin typeface="Calibri"/>
              </a:rPr>
              <a:t>Free </a:t>
            </a:r>
            <a:r>
              <a:rPr lang="it-IT" sz="1500" b="1" dirty="0" err="1">
                <a:solidFill>
                  <a:srgbClr val="1F3864"/>
                </a:solidFill>
                <a:latin typeface="Calibri"/>
              </a:rPr>
              <a:t>route</a:t>
            </a:r>
            <a:r>
              <a:rPr lang="it-IT" sz="1500" b="1" dirty="0">
                <a:solidFill>
                  <a:srgbClr val="1F3864"/>
                </a:solidFill>
                <a:latin typeface="Calibri"/>
              </a:rPr>
              <a:t> </a:t>
            </a:r>
            <a:r>
              <a:rPr lang="it-IT" sz="1500" b="1" dirty="0" err="1">
                <a:solidFill>
                  <a:srgbClr val="1F3864"/>
                </a:solidFill>
                <a:latin typeface="Calibri"/>
              </a:rPr>
              <a:t>airspace</a:t>
            </a:r>
            <a:r>
              <a:rPr lang="it-IT" sz="1500" b="1" dirty="0">
                <a:solidFill>
                  <a:srgbClr val="1F3864"/>
                </a:solidFill>
                <a:latin typeface="Calibri"/>
              </a:rPr>
              <a:t> from FL 195, Cross </a:t>
            </a:r>
            <a:r>
              <a:rPr lang="it-IT" sz="1500" b="1" dirty="0" err="1">
                <a:solidFill>
                  <a:srgbClr val="1F3864"/>
                </a:solidFill>
                <a:latin typeface="Calibri"/>
              </a:rPr>
              <a:t>Border</a:t>
            </a:r>
            <a:r>
              <a:rPr lang="it-IT" sz="1500" b="1" dirty="0">
                <a:solidFill>
                  <a:srgbClr val="1F3864"/>
                </a:solidFill>
                <a:latin typeface="Calibri"/>
              </a:rPr>
              <a:t> with </a:t>
            </a:r>
            <a:r>
              <a:rPr lang="it-IT" sz="1500" b="1" dirty="0" err="1">
                <a:solidFill>
                  <a:srgbClr val="1F3864"/>
                </a:solidFill>
                <a:latin typeface="Calibri"/>
              </a:rPr>
              <a:t>Balcanic</a:t>
            </a:r>
            <a:r>
              <a:rPr lang="it-IT" sz="1500" b="1" dirty="0">
                <a:solidFill>
                  <a:srgbClr val="1F3864"/>
                </a:solidFill>
                <a:latin typeface="Calibri"/>
              </a:rPr>
              <a:t> Area   </a:t>
            </a:r>
          </a:p>
          <a:p>
            <a:pPr marL="257168" indent="-257168" defTabSz="457168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1" dirty="0">
              <a:solidFill>
                <a:srgbClr val="1F3864"/>
              </a:solidFill>
              <a:latin typeface="Calibri"/>
            </a:endParaRPr>
          </a:p>
          <a:p>
            <a:pPr marL="257168" indent="-257168" defTabSz="457168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dirty="0">
                <a:solidFill>
                  <a:srgbClr val="1F3864"/>
                </a:solidFill>
                <a:latin typeface="Calibri"/>
              </a:rPr>
              <a:t>NEW CWP and New Radar system  – for Area Center CO-FLIGHT/4-FLIGHT</a:t>
            </a:r>
          </a:p>
          <a:p>
            <a:pPr marL="257168" indent="-257168" defTabSz="457168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1" dirty="0">
              <a:solidFill>
                <a:srgbClr val="1F3864"/>
              </a:solidFill>
              <a:latin typeface="Calibri"/>
            </a:endParaRPr>
          </a:p>
          <a:p>
            <a:pPr marL="257168" indent="-257168" defTabSz="457168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dirty="0">
                <a:solidFill>
                  <a:srgbClr val="1F3864"/>
                </a:solidFill>
                <a:latin typeface="Calibri"/>
              </a:rPr>
              <a:t>NEW EFPS (ELECTRONIC FLIGHT PROGRESS STRIP for TWR)</a:t>
            </a:r>
          </a:p>
          <a:p>
            <a:pPr marL="257168" indent="-257168" defTabSz="457168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1" dirty="0">
              <a:solidFill>
                <a:srgbClr val="1F3864"/>
              </a:solidFill>
              <a:latin typeface="Calibri"/>
            </a:endParaRPr>
          </a:p>
          <a:p>
            <a:pPr marL="257168" indent="-257168" defTabSz="457168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414E5E"/>
                </a:solidFill>
                <a:latin typeface="Calibri" pitchFamily="34"/>
              </a:rPr>
              <a:t>ACC IMPLEMENTATION PROGRAMMES – APP IN ACC</a:t>
            </a:r>
            <a:endParaRPr lang="it-IT" sz="1600" dirty="0">
              <a:solidFill>
                <a:srgbClr val="414E5E"/>
              </a:solidFill>
              <a:latin typeface="Calibri Light"/>
            </a:endParaRPr>
          </a:p>
          <a:p>
            <a:pPr defTabSz="457168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dirty="0">
                <a:solidFill>
                  <a:srgbClr val="1F3864"/>
                </a:solidFill>
                <a:latin typeface="Calibri"/>
              </a:rPr>
              <a:t>   </a:t>
            </a:r>
          </a:p>
          <a:p>
            <a:pPr defTabSz="45716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b="1" i="1" dirty="0">
              <a:solidFill>
                <a:srgbClr val="1F3864"/>
              </a:solidFill>
              <a:latin typeface="Calibri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55D6C842-6D46-5528-0C12-22E618C522C0}"/>
              </a:ext>
            </a:extLst>
          </p:cNvPr>
          <p:cNvSpPr txBox="1"/>
          <p:nvPr/>
        </p:nvSpPr>
        <p:spPr>
          <a:xfrm>
            <a:off x="1257300" y="595369"/>
            <a:ext cx="7886700" cy="644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ctr" anchorCtr="0" compatLnSpc="1">
            <a:normAutofit/>
          </a:bodyPr>
          <a:lstStyle/>
          <a:p>
            <a:pPr defTabSz="51435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414E5E"/>
                </a:solidFill>
                <a:latin typeface="Calibri" pitchFamily="34"/>
              </a:rPr>
              <a:t>IMPLEMENTATION PROGRAMMES</a:t>
            </a:r>
            <a:endParaRPr lang="it-IT" sz="2800" dirty="0">
              <a:solidFill>
                <a:srgbClr val="414E5E"/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F0C9EF-E4D5-57FF-D987-34B0F03BE44E}"/>
              </a:ext>
            </a:extLst>
          </p:cNvPr>
          <p:cNvSpPr txBox="1"/>
          <p:nvPr/>
        </p:nvSpPr>
        <p:spPr>
          <a:xfrm>
            <a:off x="1224502" y="222708"/>
            <a:ext cx="7625300" cy="5532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7" tIns="45722" rIns="91437" bIns="45722" anchor="ctr" anchorCtr="0" compatLnSpc="1">
            <a:noAutofit/>
          </a:bodyPr>
          <a:lstStyle/>
          <a:p>
            <a:pPr defTabSz="51435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002060"/>
                </a:solidFill>
                <a:latin typeface="Calibri" pitchFamily="34"/>
              </a:rPr>
              <a:t>TWR IMPLEMENTATION PROGRAMMES – REMOTE TWR</a:t>
            </a:r>
            <a:endParaRPr lang="it-IT" sz="2400">
              <a:solidFill>
                <a:srgbClr val="002060"/>
              </a:solidFill>
              <a:latin typeface="Calibri Light"/>
            </a:endParaRPr>
          </a:p>
        </p:txBody>
      </p:sp>
      <p:pic>
        <p:nvPicPr>
          <p:cNvPr id="3" name="58300015-C549-49E0-B2CE-B042A4ECA4ED" descr="58300015-C549-49E0-B2CE-B042A4ECA4ED">
            <a:extLst>
              <a:ext uri="{FF2B5EF4-FFF2-40B4-BE49-F238E27FC236}">
                <a16:creationId xmlns:a16="http://schemas.microsoft.com/office/drawing/2014/main" id="{E3AB12EB-00FA-BF30-3610-B5BC7BBC2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39348" y="871200"/>
            <a:ext cx="4539399" cy="12589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EC7F785-AAE2-0265-BE19-4C3F143BC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341" y="871198"/>
            <a:ext cx="1986317" cy="117788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Diagramma 5">
            <a:extLst>
              <a:ext uri="{FF2B5EF4-FFF2-40B4-BE49-F238E27FC236}">
                <a16:creationId xmlns:a16="http://schemas.microsoft.com/office/drawing/2014/main" id="{EC8E1365-20BE-3FA1-CEA9-78895B1EFE55}"/>
              </a:ext>
            </a:extLst>
          </p:cNvPr>
          <p:cNvGrpSpPr/>
          <p:nvPr/>
        </p:nvGrpSpPr>
        <p:grpSpPr>
          <a:xfrm>
            <a:off x="1507209" y="2571750"/>
            <a:ext cx="3616196" cy="2176298"/>
            <a:chOff x="913220" y="3426998"/>
            <a:chExt cx="4821594" cy="2901730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2825BC73-C64A-4900-DDBE-13E5B612B78C}"/>
                </a:ext>
              </a:extLst>
            </p:cNvPr>
            <p:cNvSpPr/>
            <p:nvPr/>
          </p:nvSpPr>
          <p:spPr>
            <a:xfrm>
              <a:off x="913220" y="3693955"/>
              <a:ext cx="911647" cy="1302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02350"/>
                <a:gd name="f7" fmla="val 911645"/>
                <a:gd name="f8" fmla="val 1302349"/>
                <a:gd name="f9" fmla="val 592569"/>
                <a:gd name="f10" fmla="val 651174"/>
                <a:gd name="f11" fmla="val 1"/>
                <a:gd name="f12" fmla="val 319076"/>
                <a:gd name="f13" fmla="+- 0 0 -90"/>
                <a:gd name="f14" fmla="*/ f3 1 1302350"/>
                <a:gd name="f15" fmla="*/ f4 1 911645"/>
                <a:gd name="f16" fmla="+- f7 0 f5"/>
                <a:gd name="f17" fmla="+- f6 0 f5"/>
                <a:gd name="f18" fmla="*/ f13 f0 1"/>
                <a:gd name="f19" fmla="*/ f17 1 1302350"/>
                <a:gd name="f20" fmla="*/ f16 1 911645"/>
                <a:gd name="f21" fmla="*/ 0 f17 1"/>
                <a:gd name="f22" fmla="*/ 0 f16 1"/>
                <a:gd name="f23" fmla="*/ 846528 f17 1"/>
                <a:gd name="f24" fmla="*/ 1302350 f17 1"/>
                <a:gd name="f25" fmla="*/ 455823 f16 1"/>
                <a:gd name="f26" fmla="*/ 911645 f16 1"/>
                <a:gd name="f27" fmla="*/ 455823 f17 1"/>
                <a:gd name="f28" fmla="*/ f18 1 f2"/>
                <a:gd name="f29" fmla="*/ f21 1 1302350"/>
                <a:gd name="f30" fmla="*/ f22 1 911645"/>
                <a:gd name="f31" fmla="*/ f23 1 1302350"/>
                <a:gd name="f32" fmla="*/ f24 1 1302350"/>
                <a:gd name="f33" fmla="*/ f25 1 911645"/>
                <a:gd name="f34" fmla="*/ f26 1 911645"/>
                <a:gd name="f35" fmla="*/ f27 1 1302350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1302350" h="911645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7030A0"/>
            </a:solidFill>
            <a:ln w="12701" cap="flat">
              <a:solidFill>
                <a:srgbClr val="4472C4"/>
              </a:solidFill>
              <a:prstDash val="solid"/>
              <a:miter/>
            </a:ln>
          </p:spPr>
          <p:txBody>
            <a:bodyPr vert="horz" wrap="square" lIns="13339" tIns="355203" rIns="13331" bIns="355203" anchor="ctr" anchorCtr="1" compatLnSpc="1">
              <a:noAutofit/>
            </a:bodyPr>
            <a:lstStyle/>
            <a:p>
              <a:pPr algn="ctr" defTabSz="933449">
                <a:lnSpc>
                  <a:spcPct val="90000"/>
                </a:lnSpc>
                <a:spcAft>
                  <a:spcPts val="9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100" dirty="0">
                  <a:solidFill>
                    <a:srgbClr val="FFFFFF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302D77C8-7826-F2FA-6560-4D3CDDACF7A4}"/>
                </a:ext>
              </a:extLst>
            </p:cNvPr>
            <p:cNvSpPr/>
            <p:nvPr/>
          </p:nvSpPr>
          <p:spPr>
            <a:xfrm>
              <a:off x="1824868" y="3426998"/>
              <a:ext cx="3909946" cy="15324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70063"/>
                <a:gd name="f7" fmla="val 3909946"/>
                <a:gd name="f8" fmla="val 651671"/>
                <a:gd name="f9" fmla="val 3258275"/>
                <a:gd name="f10" fmla="val 3618182"/>
                <a:gd name="f11" fmla="val 1334239"/>
                <a:gd name="f12" fmla="val 3909945"/>
                <a:gd name="f13" fmla="val 1290049"/>
                <a:gd name="f14" fmla="val 1"/>
                <a:gd name="f15" fmla="val 291764"/>
                <a:gd name="f16" fmla="+- 0 0 -90"/>
                <a:gd name="f17" fmla="*/ f3 1 1370063"/>
                <a:gd name="f18" fmla="*/ f4 1 3909946"/>
                <a:gd name="f19" fmla="+- f7 0 f5"/>
                <a:gd name="f20" fmla="+- f6 0 f5"/>
                <a:gd name="f21" fmla="*/ f16 f0 1"/>
                <a:gd name="f22" fmla="*/ f20 1 1370063"/>
                <a:gd name="f23" fmla="*/ f19 1 3909946"/>
                <a:gd name="f24" fmla="*/ 228348 f20 1"/>
                <a:gd name="f25" fmla="*/ 0 f19 1"/>
                <a:gd name="f26" fmla="*/ 1141715 f20 1"/>
                <a:gd name="f27" fmla="*/ 1370063 f20 1"/>
                <a:gd name="f28" fmla="*/ 228348 f19 1"/>
                <a:gd name="f29" fmla="*/ 3909946 f19 1"/>
                <a:gd name="f30" fmla="*/ 0 f20 1"/>
                <a:gd name="f31" fmla="*/ f21 1 f2"/>
                <a:gd name="f32" fmla="*/ f24 1 1370063"/>
                <a:gd name="f33" fmla="*/ f25 1 3909946"/>
                <a:gd name="f34" fmla="*/ f26 1 1370063"/>
                <a:gd name="f35" fmla="*/ f27 1 1370063"/>
                <a:gd name="f36" fmla="*/ f28 1 3909946"/>
                <a:gd name="f37" fmla="*/ f29 1 3909946"/>
                <a:gd name="f38" fmla="*/ f30 1 1370063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1370063" h="3909946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4472C4"/>
              </a:solidFill>
              <a:prstDash val="solid"/>
              <a:miter/>
            </a:ln>
          </p:spPr>
          <p:txBody>
            <a:bodyPr vert="horz" wrap="square" lIns="96012" tIns="58732" rIns="58732" bIns="58732" anchor="ctr" anchorCtr="0" compatLnSpc="1">
              <a:noAutofit/>
            </a:bodyPr>
            <a:lstStyle/>
            <a:p>
              <a:pPr marL="285750" lvl="1" indent="-285750" defTabSz="600075">
                <a:lnSpc>
                  <a:spcPct val="90000"/>
                </a:lnSpc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350" b="1" dirty="0">
                  <a:solidFill>
                    <a:srgbClr val="203864"/>
                  </a:solidFill>
                  <a:latin typeface="Calibri"/>
                </a:rPr>
                <a:t>First Digital TWR Brindisi </a:t>
              </a:r>
              <a:r>
                <a:rPr lang="it-IT" sz="1350" dirty="0">
                  <a:solidFill>
                    <a:srgbClr val="203864"/>
                  </a:solidFill>
                  <a:latin typeface="Calibri"/>
                </a:rPr>
                <a:t>2022</a:t>
              </a:r>
            </a:p>
            <a:p>
              <a:pPr marL="285750" lvl="1" indent="-285750" defTabSz="600075">
                <a:lnSpc>
                  <a:spcPct val="90000"/>
                </a:lnSpc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350" b="1" dirty="0">
                  <a:solidFill>
                    <a:srgbClr val="1F3864"/>
                  </a:solidFill>
                  <a:latin typeface="Calibri"/>
                </a:rPr>
                <a:t>Next Digital TWR</a:t>
              </a:r>
              <a:r>
                <a:rPr lang="it-IT" sz="1350" dirty="0">
                  <a:solidFill>
                    <a:srgbClr val="1F3864"/>
                  </a:solidFill>
                  <a:latin typeface="Calibri"/>
                </a:rPr>
                <a:t> </a:t>
              </a:r>
              <a:r>
                <a:rPr lang="it-IT" sz="1350" b="1" dirty="0">
                  <a:solidFill>
                    <a:srgbClr val="1F3864"/>
                  </a:solidFill>
                  <a:latin typeface="Calibri"/>
                </a:rPr>
                <a:t>Perugia  </a:t>
              </a:r>
              <a:r>
                <a:rPr lang="it-IT" sz="1350" dirty="0">
                  <a:solidFill>
                    <a:srgbClr val="1F3864"/>
                  </a:solidFill>
                  <a:latin typeface="Calibri"/>
                </a:rPr>
                <a:t>2024 </a:t>
              </a:r>
              <a:endParaRPr lang="it-IT" sz="1350" dirty="0">
                <a:solidFill>
                  <a:srgbClr val="000000"/>
                </a:solidFill>
                <a:latin typeface="Calibri"/>
              </a:endParaRPr>
            </a:p>
            <a:p>
              <a:pPr marL="285750" lvl="1" indent="-285750" defTabSz="600075">
                <a:lnSpc>
                  <a:spcPct val="90000"/>
                </a:lnSpc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350" b="1" dirty="0">
                  <a:solidFill>
                    <a:srgbClr val="1F3864"/>
                  </a:solidFill>
                  <a:latin typeface="Calibri"/>
                </a:rPr>
                <a:t>Remote TWR Control Centre</a:t>
              </a:r>
              <a:r>
                <a:rPr lang="it-IT" sz="1350" dirty="0">
                  <a:solidFill>
                    <a:srgbClr val="1F3864"/>
                  </a:solidFill>
                  <a:latin typeface="Calibri"/>
                </a:rPr>
                <a:t> LIBR 2024</a:t>
              </a:r>
              <a:endParaRPr lang="it-IT" sz="1350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BBB6B089-6ABA-AB61-ADA6-DD87172D9601}"/>
                </a:ext>
              </a:extLst>
            </p:cNvPr>
            <p:cNvSpPr/>
            <p:nvPr/>
          </p:nvSpPr>
          <p:spPr>
            <a:xfrm>
              <a:off x="913220" y="5026376"/>
              <a:ext cx="911647" cy="1302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02350"/>
                <a:gd name="f7" fmla="val 911645"/>
                <a:gd name="f8" fmla="val 1302349"/>
                <a:gd name="f9" fmla="val 592569"/>
                <a:gd name="f10" fmla="val 651174"/>
                <a:gd name="f11" fmla="val 1"/>
                <a:gd name="f12" fmla="val 319076"/>
                <a:gd name="f13" fmla="+- 0 0 -90"/>
                <a:gd name="f14" fmla="*/ f3 1 1302350"/>
                <a:gd name="f15" fmla="*/ f4 1 911645"/>
                <a:gd name="f16" fmla="+- f7 0 f5"/>
                <a:gd name="f17" fmla="+- f6 0 f5"/>
                <a:gd name="f18" fmla="*/ f13 f0 1"/>
                <a:gd name="f19" fmla="*/ f17 1 1302350"/>
                <a:gd name="f20" fmla="*/ f16 1 911645"/>
                <a:gd name="f21" fmla="*/ 0 f17 1"/>
                <a:gd name="f22" fmla="*/ 0 f16 1"/>
                <a:gd name="f23" fmla="*/ 846528 f17 1"/>
                <a:gd name="f24" fmla="*/ 1302350 f17 1"/>
                <a:gd name="f25" fmla="*/ 455823 f16 1"/>
                <a:gd name="f26" fmla="*/ 911645 f16 1"/>
                <a:gd name="f27" fmla="*/ 455823 f17 1"/>
                <a:gd name="f28" fmla="*/ f18 1 f2"/>
                <a:gd name="f29" fmla="*/ f21 1 1302350"/>
                <a:gd name="f30" fmla="*/ f22 1 911645"/>
                <a:gd name="f31" fmla="*/ f23 1 1302350"/>
                <a:gd name="f32" fmla="*/ f24 1 1302350"/>
                <a:gd name="f33" fmla="*/ f25 1 911645"/>
                <a:gd name="f34" fmla="*/ f26 1 911645"/>
                <a:gd name="f35" fmla="*/ f27 1 1302350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1302350" h="911645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4472C4"/>
              </a:solidFill>
              <a:prstDash val="solid"/>
              <a:miter/>
            </a:ln>
          </p:spPr>
          <p:txBody>
            <a:bodyPr vert="horz" wrap="square" lIns="13339" tIns="355203" rIns="13331" bIns="355203" anchor="ctr" anchorCtr="1" compatLnSpc="1">
              <a:noAutofit/>
            </a:bodyPr>
            <a:lstStyle/>
            <a:p>
              <a:pPr algn="ctr" defTabSz="933449">
                <a:lnSpc>
                  <a:spcPct val="90000"/>
                </a:lnSpc>
                <a:spcAft>
                  <a:spcPts val="9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100" dirty="0">
                  <a:solidFill>
                    <a:srgbClr val="FFFFFF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5F44DEEF-F798-00AD-90F0-71CA6F245405}"/>
                </a:ext>
              </a:extLst>
            </p:cNvPr>
            <p:cNvSpPr/>
            <p:nvPr/>
          </p:nvSpPr>
          <p:spPr>
            <a:xfrm>
              <a:off x="1824868" y="5066132"/>
              <a:ext cx="3909946" cy="8465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6527"/>
                <a:gd name="f7" fmla="val 3909946"/>
                <a:gd name="f8" fmla="val 651674"/>
                <a:gd name="f9" fmla="val 3258272"/>
                <a:gd name="f10" fmla="val 3618179"/>
                <a:gd name="f11" fmla="val 832850"/>
                <a:gd name="f12" fmla="val 3909944"/>
                <a:gd name="f13" fmla="val 815980"/>
                <a:gd name="f14" fmla="val 2"/>
                <a:gd name="f15" fmla="val 291767"/>
                <a:gd name="f16" fmla="+- 0 0 -90"/>
                <a:gd name="f17" fmla="*/ f3 1 846527"/>
                <a:gd name="f18" fmla="*/ f4 1 3909946"/>
                <a:gd name="f19" fmla="+- f7 0 f5"/>
                <a:gd name="f20" fmla="+- f6 0 f5"/>
                <a:gd name="f21" fmla="*/ f16 f0 1"/>
                <a:gd name="f22" fmla="*/ f20 1 846527"/>
                <a:gd name="f23" fmla="*/ f19 1 3909946"/>
                <a:gd name="f24" fmla="*/ 141091 f20 1"/>
                <a:gd name="f25" fmla="*/ 0 f19 1"/>
                <a:gd name="f26" fmla="*/ 705436 f20 1"/>
                <a:gd name="f27" fmla="*/ 846527 f20 1"/>
                <a:gd name="f28" fmla="*/ 141091 f19 1"/>
                <a:gd name="f29" fmla="*/ 3909946 f19 1"/>
                <a:gd name="f30" fmla="*/ 0 f20 1"/>
                <a:gd name="f31" fmla="*/ f21 1 f2"/>
                <a:gd name="f32" fmla="*/ f24 1 846527"/>
                <a:gd name="f33" fmla="*/ f25 1 3909946"/>
                <a:gd name="f34" fmla="*/ f26 1 846527"/>
                <a:gd name="f35" fmla="*/ f27 1 846527"/>
                <a:gd name="f36" fmla="*/ f28 1 3909946"/>
                <a:gd name="f37" fmla="*/ f29 1 3909946"/>
                <a:gd name="f38" fmla="*/ f30 1 846527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846527" h="3909946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4472C4"/>
              </a:solidFill>
              <a:prstDash val="solid"/>
              <a:miter/>
            </a:ln>
          </p:spPr>
          <p:txBody>
            <a:bodyPr vert="horz" wrap="square" lIns="96012" tIns="39563" rIns="39563" bIns="39563" anchor="ctr" anchorCtr="0" compatLnSpc="1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ts val="225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350" b="1">
                  <a:solidFill>
                    <a:srgbClr val="1F3864"/>
                  </a:solidFill>
                  <a:latin typeface="Calibri"/>
                </a:rPr>
                <a:t>3</a:t>
              </a:r>
              <a:r>
                <a:rPr lang="it-IT" sz="1350">
                  <a:solidFill>
                    <a:srgbClr val="1F3864"/>
                  </a:solidFill>
                  <a:latin typeface="Calibri"/>
                </a:rPr>
                <a:t> additional </a:t>
              </a:r>
              <a:r>
                <a:rPr lang="it-IT" sz="1350" b="1">
                  <a:solidFill>
                    <a:srgbClr val="1F3864"/>
                  </a:solidFill>
                  <a:latin typeface="Calibri"/>
                </a:rPr>
                <a:t>Remote TWRs</a:t>
              </a:r>
              <a:endParaRPr lang="it-IT" sz="1350" b="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1" name="0916E238-9159-4DD0-845E-E59A9F96A990" descr="0916E238-9159-4DD0-845E-E59A9F96A990">
            <a:extLst>
              <a:ext uri="{FF2B5EF4-FFF2-40B4-BE49-F238E27FC236}">
                <a16:creationId xmlns:a16="http://schemas.microsoft.com/office/drawing/2014/main" id="{F4D73470-8162-40AF-3C7B-BDB583860E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58363" y="2501826"/>
            <a:ext cx="3020393" cy="21418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3F4331E-5382-2926-002C-2CFA169AD40E}"/>
              </a:ext>
            </a:extLst>
          </p:cNvPr>
          <p:cNvSpPr txBox="1"/>
          <p:nvPr/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 anchorCtr="0" compatLnSpc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Free Route FL 195 </a:t>
            </a:r>
            <a:endParaRPr lang="en-US" sz="3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BD9E8F7-7E6C-3127-5D4A-79EFD9E33676}"/>
              </a:ext>
            </a:extLst>
          </p:cNvPr>
          <p:cNvSpPr/>
          <p:nvPr/>
        </p:nvSpPr>
        <p:spPr>
          <a:xfrm>
            <a:off x="386300" y="2154674"/>
            <a:ext cx="3276451" cy="2490501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b="1" dirty="0">
              <a:solidFill>
                <a:srgbClr val="002060"/>
              </a:solidFill>
            </a:endParaRPr>
          </a:p>
          <a:p>
            <a:pPr marL="285738" indent="-228600" defTabSz="9144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dirty="0">
                <a:solidFill>
                  <a:srgbClr val="002060"/>
                </a:solidFill>
              </a:rPr>
              <a:t>FRA with Malta March 2024, Cross Border with </a:t>
            </a:r>
            <a:r>
              <a:rPr lang="en-US" sz="1700" b="1" dirty="0" err="1">
                <a:solidFill>
                  <a:srgbClr val="002060"/>
                </a:solidFill>
              </a:rPr>
              <a:t>Balcanic</a:t>
            </a:r>
            <a:r>
              <a:rPr lang="en-US" sz="1700" b="1" dirty="0">
                <a:solidFill>
                  <a:srgbClr val="002060"/>
                </a:solidFill>
              </a:rPr>
              <a:t> area  </a:t>
            </a:r>
          </a:p>
          <a:p>
            <a:pPr marL="285738" indent="-228600" defTabSz="9144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dirty="0">
                <a:solidFill>
                  <a:srgbClr val="002060"/>
                </a:solidFill>
              </a:rPr>
              <a:t>Lowering Free Route Airspace down to FL195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b="1" i="1" dirty="0">
              <a:solidFill>
                <a:srgbClr val="002060"/>
              </a:solidFill>
            </a:endParaRPr>
          </a:p>
          <a:p>
            <a:pPr marL="285738" indent="-228600" defTabSz="9144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dirty="0">
              <a:solidFill>
                <a:srgbClr val="002060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b="1" i="1" dirty="0">
              <a:solidFill>
                <a:srgbClr val="002060"/>
              </a:solidFill>
            </a:endParaRPr>
          </a:p>
        </p:txBody>
      </p:sp>
      <p:pic>
        <p:nvPicPr>
          <p:cNvPr id="5" name="Immagine 4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59CF9A9B-A24F-C5BD-03AE-ADB4D562B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1" r="11688" b="-2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2E85700-B510-FC7A-7272-90E5B4B37808}"/>
              </a:ext>
            </a:extLst>
          </p:cNvPr>
          <p:cNvCxnSpPr/>
          <p:nvPr/>
        </p:nvCxnSpPr>
        <p:spPr>
          <a:xfrm flipH="1">
            <a:off x="5550195" y="453656"/>
            <a:ext cx="1531089" cy="3806456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3D078E6-3897-50D1-E742-CB3D1E0498AF}"/>
              </a:ext>
            </a:extLst>
          </p:cNvPr>
          <p:cNvCxnSpPr/>
          <p:nvPr/>
        </p:nvCxnSpPr>
        <p:spPr>
          <a:xfrm flipH="1">
            <a:off x="6103088" y="765544"/>
            <a:ext cx="1297172" cy="1174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9439F6C-8AEC-8C35-82C2-FB44DCDF8DAF}"/>
              </a:ext>
            </a:extLst>
          </p:cNvPr>
          <p:cNvCxnSpPr>
            <a:cxnSpLocks/>
          </p:cNvCxnSpPr>
          <p:nvPr/>
        </p:nvCxnSpPr>
        <p:spPr>
          <a:xfrm>
            <a:off x="6117265" y="1920949"/>
            <a:ext cx="35442" cy="7017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EA29F96-04E9-F311-5044-326935D1F058}"/>
              </a:ext>
            </a:extLst>
          </p:cNvPr>
          <p:cNvCxnSpPr>
            <a:cxnSpLocks/>
          </p:cNvCxnSpPr>
          <p:nvPr/>
        </p:nvCxnSpPr>
        <p:spPr>
          <a:xfrm flipH="1">
            <a:off x="5202865" y="1467293"/>
            <a:ext cx="3289005" cy="2636874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CC2FC72-2BAA-9AE0-04A2-6847038103C8}"/>
              </a:ext>
            </a:extLst>
          </p:cNvPr>
          <p:cNvCxnSpPr>
            <a:cxnSpLocks/>
          </p:cNvCxnSpPr>
          <p:nvPr/>
        </p:nvCxnSpPr>
        <p:spPr>
          <a:xfrm flipH="1">
            <a:off x="7145079" y="1467293"/>
            <a:ext cx="1346791" cy="375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5B5D0CC6-69BB-BC63-2B29-43FB0D45B14B}"/>
              </a:ext>
            </a:extLst>
          </p:cNvPr>
          <p:cNvCxnSpPr>
            <a:cxnSpLocks/>
          </p:cNvCxnSpPr>
          <p:nvPr/>
        </p:nvCxnSpPr>
        <p:spPr>
          <a:xfrm flipH="1">
            <a:off x="5202865" y="1842977"/>
            <a:ext cx="1942214" cy="2261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64477B-7C55-8C1C-EDD8-9873886277F5}"/>
              </a:ext>
            </a:extLst>
          </p:cNvPr>
          <p:cNvSpPr txBox="1"/>
          <p:nvPr/>
        </p:nvSpPr>
        <p:spPr>
          <a:xfrm>
            <a:off x="1142893" y="274543"/>
            <a:ext cx="3536569" cy="1002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Next step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Artificial intelligence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  </a:t>
            </a:r>
          </a:p>
        </p:txBody>
      </p:sp>
      <p:pic>
        <p:nvPicPr>
          <p:cNvPr id="1032" name="Picture 8" descr="L'intelligenza artificiale potrebbe aiutare i bioterroristi | Wired Italia">
            <a:extLst>
              <a:ext uri="{FF2B5EF4-FFF2-40B4-BE49-F238E27FC236}">
                <a16:creationId xmlns:a16="http://schemas.microsoft.com/office/drawing/2014/main" id="{38747BF1-28BB-98C4-FBA5-434468294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-2" b="-2"/>
          <a:stretch/>
        </p:blipFill>
        <p:spPr bwMode="auto">
          <a:xfrm>
            <a:off x="5086359" y="-4595"/>
            <a:ext cx="4057647" cy="256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42668536-F94B-BC34-0E07-8E5C262A93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4508" y="3515237"/>
            <a:ext cx="1376794" cy="1832625"/>
            <a:chOff x="-59345" y="4538825"/>
            <a:chExt cx="1947033" cy="2591657"/>
          </a:xfrm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E72CE9D3-E78A-6C7A-0511-4026F4A2E8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437924" flipH="1" flipV="1">
              <a:off x="197686" y="4281794"/>
              <a:ext cx="1284318" cy="1798380"/>
            </a:xfrm>
            <a:custGeom>
              <a:avLst/>
              <a:gdLst>
                <a:gd name="connsiteX0" fmla="*/ 973884 w 1284318"/>
                <a:gd name="connsiteY0" fmla="*/ 319757 h 1798380"/>
                <a:gd name="connsiteX1" fmla="*/ 933347 w 1284318"/>
                <a:gd name="connsiteY1" fmla="*/ 456675 h 1798380"/>
                <a:gd name="connsiteX2" fmla="*/ 790087 w 1284318"/>
                <a:gd name="connsiteY2" fmla="*/ 646637 h 1798380"/>
                <a:gd name="connsiteX3" fmla="*/ 608179 w 1284318"/>
                <a:gd name="connsiteY3" fmla="*/ 800416 h 1798380"/>
                <a:gd name="connsiteX4" fmla="*/ 386518 w 1284318"/>
                <a:gd name="connsiteY4" fmla="*/ 918072 h 1798380"/>
                <a:gd name="connsiteX5" fmla="*/ 496841 w 1284318"/>
                <a:gd name="connsiteY5" fmla="*/ 931786 h 1798380"/>
                <a:gd name="connsiteX6" fmla="*/ 845020 w 1284318"/>
                <a:gd name="connsiteY6" fmla="*/ 932971 h 1798380"/>
                <a:gd name="connsiteX7" fmla="*/ 1104134 w 1284318"/>
                <a:gd name="connsiteY7" fmla="*/ 994216 h 1798380"/>
                <a:gd name="connsiteX8" fmla="*/ 1270764 w 1284318"/>
                <a:gd name="connsiteY8" fmla="*/ 1069595 h 1798380"/>
                <a:gd name="connsiteX9" fmla="*/ 1253844 w 1284318"/>
                <a:gd name="connsiteY9" fmla="*/ 1119951 h 1798380"/>
                <a:gd name="connsiteX10" fmla="*/ 1090000 w 1284318"/>
                <a:gd name="connsiteY10" fmla="*/ 1225064 h 1798380"/>
                <a:gd name="connsiteX11" fmla="*/ 830886 w 1284318"/>
                <a:gd name="connsiteY11" fmla="*/ 1291019 h 1798380"/>
                <a:gd name="connsiteX12" fmla="*/ 625381 w 1284318"/>
                <a:gd name="connsiteY12" fmla="*/ 1282695 h 1798380"/>
                <a:gd name="connsiteX13" fmla="*/ 394115 w 1284318"/>
                <a:gd name="connsiteY13" fmla="*/ 1213990 h 1798380"/>
                <a:gd name="connsiteX14" fmla="*/ 227806 w 1284318"/>
                <a:gd name="connsiteY14" fmla="*/ 1123564 h 1798380"/>
                <a:gd name="connsiteX15" fmla="*/ 222077 w 1284318"/>
                <a:gd name="connsiteY15" fmla="*/ 1154907 h 1798380"/>
                <a:gd name="connsiteX16" fmla="*/ 257021 w 1284318"/>
                <a:gd name="connsiteY16" fmla="*/ 1382395 h 1798380"/>
                <a:gd name="connsiteX17" fmla="*/ 329718 w 1284318"/>
                <a:gd name="connsiteY17" fmla="*/ 1649903 h 1798380"/>
                <a:gd name="connsiteX18" fmla="*/ 358172 w 1284318"/>
                <a:gd name="connsiteY18" fmla="*/ 1727779 h 1798380"/>
                <a:gd name="connsiteX19" fmla="*/ 162274 w 1284318"/>
                <a:gd name="connsiteY19" fmla="*/ 1798380 h 1798380"/>
                <a:gd name="connsiteX20" fmla="*/ 40999 w 1284318"/>
                <a:gd name="connsiteY20" fmla="*/ 1391750 h 1798380"/>
                <a:gd name="connsiteX21" fmla="*/ 130 w 1284318"/>
                <a:gd name="connsiteY21" fmla="*/ 955850 h 1798380"/>
                <a:gd name="connsiteX22" fmla="*/ 77747 w 1284318"/>
                <a:gd name="connsiteY22" fmla="*/ 449030 h 1798380"/>
                <a:gd name="connsiteX23" fmla="*/ 136820 w 1284318"/>
                <a:gd name="connsiteY23" fmla="*/ 274135 h 1798380"/>
                <a:gd name="connsiteX24" fmla="*/ 169577 w 1284318"/>
                <a:gd name="connsiteY24" fmla="*/ 204912 h 1798380"/>
                <a:gd name="connsiteX25" fmla="*/ 473768 w 1284318"/>
                <a:gd name="connsiteY25" fmla="*/ 0 h 1798380"/>
                <a:gd name="connsiteX26" fmla="*/ 493343 w 1284318"/>
                <a:gd name="connsiteY26" fmla="*/ 76022 h 1798380"/>
                <a:gd name="connsiteX27" fmla="*/ 488736 w 1284318"/>
                <a:gd name="connsiteY27" fmla="*/ 300123 h 1798380"/>
                <a:gd name="connsiteX28" fmla="*/ 374038 w 1284318"/>
                <a:gd name="connsiteY28" fmla="*/ 512355 h 1798380"/>
                <a:gd name="connsiteX29" fmla="*/ 375640 w 1284318"/>
                <a:gd name="connsiteY29" fmla="*/ 540894 h 1798380"/>
                <a:gd name="connsiteX30" fmla="*/ 646830 w 1284318"/>
                <a:gd name="connsiteY30" fmla="*/ 387756 h 1798380"/>
                <a:gd name="connsiteX31" fmla="*/ 965722 w 1284318"/>
                <a:gd name="connsiteY31" fmla="*/ 315165 h 1798380"/>
                <a:gd name="connsiteX32" fmla="*/ 973884 w 1284318"/>
                <a:gd name="connsiteY32" fmla="*/ 319757 h 179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84318" h="1798380">
                  <a:moveTo>
                    <a:pt x="973884" y="319757"/>
                  </a:moveTo>
                  <a:cubicBezTo>
                    <a:pt x="986811" y="338318"/>
                    <a:pt x="958960" y="408335"/>
                    <a:pt x="933347" y="456675"/>
                  </a:cubicBezTo>
                  <a:cubicBezTo>
                    <a:pt x="904074" y="511920"/>
                    <a:pt x="844282" y="589347"/>
                    <a:pt x="790087" y="646637"/>
                  </a:cubicBezTo>
                  <a:cubicBezTo>
                    <a:pt x="735893" y="703928"/>
                    <a:pt x="675440" y="755177"/>
                    <a:pt x="608179" y="800416"/>
                  </a:cubicBezTo>
                  <a:cubicBezTo>
                    <a:pt x="540917" y="845656"/>
                    <a:pt x="392691" y="910590"/>
                    <a:pt x="386518" y="918072"/>
                  </a:cubicBezTo>
                  <a:cubicBezTo>
                    <a:pt x="380344" y="925554"/>
                    <a:pt x="420424" y="929303"/>
                    <a:pt x="496841" y="931786"/>
                  </a:cubicBezTo>
                  <a:cubicBezTo>
                    <a:pt x="573259" y="934270"/>
                    <a:pt x="743805" y="922566"/>
                    <a:pt x="845020" y="932971"/>
                  </a:cubicBezTo>
                  <a:cubicBezTo>
                    <a:pt x="946235" y="943376"/>
                    <a:pt x="1033176" y="971446"/>
                    <a:pt x="1104134" y="994216"/>
                  </a:cubicBezTo>
                  <a:cubicBezTo>
                    <a:pt x="1175091" y="1016986"/>
                    <a:pt x="1245812" y="1048639"/>
                    <a:pt x="1270764" y="1069595"/>
                  </a:cubicBezTo>
                  <a:cubicBezTo>
                    <a:pt x="1295715" y="1090551"/>
                    <a:pt x="1283970" y="1094040"/>
                    <a:pt x="1253844" y="1119951"/>
                  </a:cubicBezTo>
                  <a:cubicBezTo>
                    <a:pt x="1223716" y="1145863"/>
                    <a:pt x="1160493" y="1196552"/>
                    <a:pt x="1090000" y="1225064"/>
                  </a:cubicBezTo>
                  <a:cubicBezTo>
                    <a:pt x="1019507" y="1253574"/>
                    <a:pt x="908322" y="1281415"/>
                    <a:pt x="830886" y="1291019"/>
                  </a:cubicBezTo>
                  <a:cubicBezTo>
                    <a:pt x="753449" y="1300625"/>
                    <a:pt x="698175" y="1295534"/>
                    <a:pt x="625381" y="1282695"/>
                  </a:cubicBezTo>
                  <a:cubicBezTo>
                    <a:pt x="552586" y="1269857"/>
                    <a:pt x="460377" y="1240511"/>
                    <a:pt x="394115" y="1213990"/>
                  </a:cubicBezTo>
                  <a:cubicBezTo>
                    <a:pt x="327853" y="1187468"/>
                    <a:pt x="238957" y="1131321"/>
                    <a:pt x="227806" y="1123564"/>
                  </a:cubicBezTo>
                  <a:cubicBezTo>
                    <a:pt x="216655" y="1115808"/>
                    <a:pt x="217208" y="1111768"/>
                    <a:pt x="222077" y="1154907"/>
                  </a:cubicBezTo>
                  <a:cubicBezTo>
                    <a:pt x="226946" y="1198045"/>
                    <a:pt x="239081" y="1299895"/>
                    <a:pt x="257021" y="1382395"/>
                  </a:cubicBezTo>
                  <a:cubicBezTo>
                    <a:pt x="274961" y="1464894"/>
                    <a:pt x="302922" y="1570722"/>
                    <a:pt x="329718" y="1649903"/>
                  </a:cubicBezTo>
                  <a:lnTo>
                    <a:pt x="358172" y="1727779"/>
                  </a:lnTo>
                  <a:cubicBezTo>
                    <a:pt x="306835" y="1764820"/>
                    <a:pt x="211687" y="1783165"/>
                    <a:pt x="162274" y="1798380"/>
                  </a:cubicBezTo>
                  <a:cubicBezTo>
                    <a:pt x="110713" y="1663654"/>
                    <a:pt x="68023" y="1532171"/>
                    <a:pt x="40999" y="1391750"/>
                  </a:cubicBezTo>
                  <a:cubicBezTo>
                    <a:pt x="13975" y="1251328"/>
                    <a:pt x="-1594" y="1110579"/>
                    <a:pt x="130" y="955850"/>
                  </a:cubicBezTo>
                  <a:cubicBezTo>
                    <a:pt x="1851" y="801121"/>
                    <a:pt x="44504" y="584757"/>
                    <a:pt x="77747" y="449030"/>
                  </a:cubicBezTo>
                  <a:cubicBezTo>
                    <a:pt x="94369" y="381167"/>
                    <a:pt x="115286" y="324130"/>
                    <a:pt x="136820" y="274135"/>
                  </a:cubicBezTo>
                  <a:lnTo>
                    <a:pt x="169577" y="204912"/>
                  </a:lnTo>
                  <a:lnTo>
                    <a:pt x="473768" y="0"/>
                  </a:lnTo>
                  <a:lnTo>
                    <a:pt x="493343" y="76022"/>
                  </a:lnTo>
                  <a:cubicBezTo>
                    <a:pt x="505787" y="170470"/>
                    <a:pt x="505983" y="215712"/>
                    <a:pt x="488736" y="300123"/>
                  </a:cubicBezTo>
                  <a:cubicBezTo>
                    <a:pt x="471154" y="386172"/>
                    <a:pt x="392887" y="472227"/>
                    <a:pt x="374038" y="512355"/>
                  </a:cubicBezTo>
                  <a:cubicBezTo>
                    <a:pt x="355189" y="552484"/>
                    <a:pt x="330175" y="561660"/>
                    <a:pt x="375640" y="540894"/>
                  </a:cubicBezTo>
                  <a:cubicBezTo>
                    <a:pt x="421106" y="520128"/>
                    <a:pt x="548483" y="425379"/>
                    <a:pt x="646830" y="387756"/>
                  </a:cubicBezTo>
                  <a:cubicBezTo>
                    <a:pt x="745176" y="350135"/>
                    <a:pt x="936630" y="312461"/>
                    <a:pt x="965722" y="315165"/>
                  </a:cubicBezTo>
                  <a:cubicBezTo>
                    <a:pt x="969359" y="315503"/>
                    <a:pt x="972038" y="317105"/>
                    <a:pt x="973884" y="3197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9F2A1FAC-CB42-7B1E-2BA1-AC4BA8D268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437924" flipH="1" flipV="1">
              <a:off x="197686" y="4281794"/>
              <a:ext cx="1284318" cy="1798380"/>
            </a:xfrm>
            <a:custGeom>
              <a:avLst/>
              <a:gdLst>
                <a:gd name="connsiteX0" fmla="*/ 973884 w 1284318"/>
                <a:gd name="connsiteY0" fmla="*/ 319757 h 1798380"/>
                <a:gd name="connsiteX1" fmla="*/ 933347 w 1284318"/>
                <a:gd name="connsiteY1" fmla="*/ 456675 h 1798380"/>
                <a:gd name="connsiteX2" fmla="*/ 790087 w 1284318"/>
                <a:gd name="connsiteY2" fmla="*/ 646637 h 1798380"/>
                <a:gd name="connsiteX3" fmla="*/ 608179 w 1284318"/>
                <a:gd name="connsiteY3" fmla="*/ 800416 h 1798380"/>
                <a:gd name="connsiteX4" fmla="*/ 386518 w 1284318"/>
                <a:gd name="connsiteY4" fmla="*/ 918072 h 1798380"/>
                <a:gd name="connsiteX5" fmla="*/ 496841 w 1284318"/>
                <a:gd name="connsiteY5" fmla="*/ 931786 h 1798380"/>
                <a:gd name="connsiteX6" fmla="*/ 845020 w 1284318"/>
                <a:gd name="connsiteY6" fmla="*/ 932971 h 1798380"/>
                <a:gd name="connsiteX7" fmla="*/ 1104134 w 1284318"/>
                <a:gd name="connsiteY7" fmla="*/ 994216 h 1798380"/>
                <a:gd name="connsiteX8" fmla="*/ 1270764 w 1284318"/>
                <a:gd name="connsiteY8" fmla="*/ 1069595 h 1798380"/>
                <a:gd name="connsiteX9" fmla="*/ 1253844 w 1284318"/>
                <a:gd name="connsiteY9" fmla="*/ 1119951 h 1798380"/>
                <a:gd name="connsiteX10" fmla="*/ 1090000 w 1284318"/>
                <a:gd name="connsiteY10" fmla="*/ 1225064 h 1798380"/>
                <a:gd name="connsiteX11" fmla="*/ 830886 w 1284318"/>
                <a:gd name="connsiteY11" fmla="*/ 1291019 h 1798380"/>
                <a:gd name="connsiteX12" fmla="*/ 625381 w 1284318"/>
                <a:gd name="connsiteY12" fmla="*/ 1282695 h 1798380"/>
                <a:gd name="connsiteX13" fmla="*/ 394115 w 1284318"/>
                <a:gd name="connsiteY13" fmla="*/ 1213990 h 1798380"/>
                <a:gd name="connsiteX14" fmla="*/ 227806 w 1284318"/>
                <a:gd name="connsiteY14" fmla="*/ 1123564 h 1798380"/>
                <a:gd name="connsiteX15" fmla="*/ 222077 w 1284318"/>
                <a:gd name="connsiteY15" fmla="*/ 1154907 h 1798380"/>
                <a:gd name="connsiteX16" fmla="*/ 257021 w 1284318"/>
                <a:gd name="connsiteY16" fmla="*/ 1382395 h 1798380"/>
                <a:gd name="connsiteX17" fmla="*/ 329718 w 1284318"/>
                <a:gd name="connsiteY17" fmla="*/ 1649903 h 1798380"/>
                <a:gd name="connsiteX18" fmla="*/ 358172 w 1284318"/>
                <a:gd name="connsiteY18" fmla="*/ 1727779 h 1798380"/>
                <a:gd name="connsiteX19" fmla="*/ 162274 w 1284318"/>
                <a:gd name="connsiteY19" fmla="*/ 1798380 h 1798380"/>
                <a:gd name="connsiteX20" fmla="*/ 40999 w 1284318"/>
                <a:gd name="connsiteY20" fmla="*/ 1391750 h 1798380"/>
                <a:gd name="connsiteX21" fmla="*/ 130 w 1284318"/>
                <a:gd name="connsiteY21" fmla="*/ 955850 h 1798380"/>
                <a:gd name="connsiteX22" fmla="*/ 77747 w 1284318"/>
                <a:gd name="connsiteY22" fmla="*/ 449030 h 1798380"/>
                <a:gd name="connsiteX23" fmla="*/ 136820 w 1284318"/>
                <a:gd name="connsiteY23" fmla="*/ 274135 h 1798380"/>
                <a:gd name="connsiteX24" fmla="*/ 169577 w 1284318"/>
                <a:gd name="connsiteY24" fmla="*/ 204912 h 1798380"/>
                <a:gd name="connsiteX25" fmla="*/ 473768 w 1284318"/>
                <a:gd name="connsiteY25" fmla="*/ 0 h 1798380"/>
                <a:gd name="connsiteX26" fmla="*/ 493343 w 1284318"/>
                <a:gd name="connsiteY26" fmla="*/ 76022 h 1798380"/>
                <a:gd name="connsiteX27" fmla="*/ 488736 w 1284318"/>
                <a:gd name="connsiteY27" fmla="*/ 300123 h 1798380"/>
                <a:gd name="connsiteX28" fmla="*/ 374038 w 1284318"/>
                <a:gd name="connsiteY28" fmla="*/ 512355 h 1798380"/>
                <a:gd name="connsiteX29" fmla="*/ 375640 w 1284318"/>
                <a:gd name="connsiteY29" fmla="*/ 540894 h 1798380"/>
                <a:gd name="connsiteX30" fmla="*/ 646830 w 1284318"/>
                <a:gd name="connsiteY30" fmla="*/ 387756 h 1798380"/>
                <a:gd name="connsiteX31" fmla="*/ 965722 w 1284318"/>
                <a:gd name="connsiteY31" fmla="*/ 315165 h 1798380"/>
                <a:gd name="connsiteX32" fmla="*/ 973884 w 1284318"/>
                <a:gd name="connsiteY32" fmla="*/ 319757 h 179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84318" h="1798380">
                  <a:moveTo>
                    <a:pt x="973884" y="319757"/>
                  </a:moveTo>
                  <a:cubicBezTo>
                    <a:pt x="986811" y="338318"/>
                    <a:pt x="958960" y="408335"/>
                    <a:pt x="933347" y="456675"/>
                  </a:cubicBezTo>
                  <a:cubicBezTo>
                    <a:pt x="904074" y="511920"/>
                    <a:pt x="844282" y="589347"/>
                    <a:pt x="790087" y="646637"/>
                  </a:cubicBezTo>
                  <a:cubicBezTo>
                    <a:pt x="735893" y="703928"/>
                    <a:pt x="675440" y="755177"/>
                    <a:pt x="608179" y="800416"/>
                  </a:cubicBezTo>
                  <a:cubicBezTo>
                    <a:pt x="540917" y="845656"/>
                    <a:pt x="392691" y="910590"/>
                    <a:pt x="386518" y="918072"/>
                  </a:cubicBezTo>
                  <a:cubicBezTo>
                    <a:pt x="380344" y="925554"/>
                    <a:pt x="420424" y="929303"/>
                    <a:pt x="496841" y="931786"/>
                  </a:cubicBezTo>
                  <a:cubicBezTo>
                    <a:pt x="573259" y="934270"/>
                    <a:pt x="743805" y="922566"/>
                    <a:pt x="845020" y="932971"/>
                  </a:cubicBezTo>
                  <a:cubicBezTo>
                    <a:pt x="946235" y="943376"/>
                    <a:pt x="1033176" y="971446"/>
                    <a:pt x="1104134" y="994216"/>
                  </a:cubicBezTo>
                  <a:cubicBezTo>
                    <a:pt x="1175091" y="1016986"/>
                    <a:pt x="1245812" y="1048639"/>
                    <a:pt x="1270764" y="1069595"/>
                  </a:cubicBezTo>
                  <a:cubicBezTo>
                    <a:pt x="1295715" y="1090551"/>
                    <a:pt x="1283970" y="1094040"/>
                    <a:pt x="1253844" y="1119951"/>
                  </a:cubicBezTo>
                  <a:cubicBezTo>
                    <a:pt x="1223716" y="1145863"/>
                    <a:pt x="1160493" y="1196552"/>
                    <a:pt x="1090000" y="1225064"/>
                  </a:cubicBezTo>
                  <a:cubicBezTo>
                    <a:pt x="1019507" y="1253574"/>
                    <a:pt x="908322" y="1281415"/>
                    <a:pt x="830886" y="1291019"/>
                  </a:cubicBezTo>
                  <a:cubicBezTo>
                    <a:pt x="753449" y="1300625"/>
                    <a:pt x="698175" y="1295534"/>
                    <a:pt x="625381" y="1282695"/>
                  </a:cubicBezTo>
                  <a:cubicBezTo>
                    <a:pt x="552586" y="1269857"/>
                    <a:pt x="460377" y="1240511"/>
                    <a:pt x="394115" y="1213990"/>
                  </a:cubicBezTo>
                  <a:cubicBezTo>
                    <a:pt x="327853" y="1187468"/>
                    <a:pt x="238957" y="1131321"/>
                    <a:pt x="227806" y="1123564"/>
                  </a:cubicBezTo>
                  <a:cubicBezTo>
                    <a:pt x="216655" y="1115808"/>
                    <a:pt x="217208" y="1111768"/>
                    <a:pt x="222077" y="1154907"/>
                  </a:cubicBezTo>
                  <a:cubicBezTo>
                    <a:pt x="226946" y="1198045"/>
                    <a:pt x="239081" y="1299895"/>
                    <a:pt x="257021" y="1382395"/>
                  </a:cubicBezTo>
                  <a:cubicBezTo>
                    <a:pt x="274961" y="1464894"/>
                    <a:pt x="302922" y="1570722"/>
                    <a:pt x="329718" y="1649903"/>
                  </a:cubicBezTo>
                  <a:lnTo>
                    <a:pt x="358172" y="1727779"/>
                  </a:lnTo>
                  <a:cubicBezTo>
                    <a:pt x="306835" y="1764820"/>
                    <a:pt x="211687" y="1783165"/>
                    <a:pt x="162274" y="1798380"/>
                  </a:cubicBezTo>
                  <a:cubicBezTo>
                    <a:pt x="110713" y="1663654"/>
                    <a:pt x="68023" y="1532171"/>
                    <a:pt x="40999" y="1391750"/>
                  </a:cubicBezTo>
                  <a:cubicBezTo>
                    <a:pt x="13975" y="1251328"/>
                    <a:pt x="-1594" y="1110579"/>
                    <a:pt x="130" y="955850"/>
                  </a:cubicBezTo>
                  <a:cubicBezTo>
                    <a:pt x="1851" y="801121"/>
                    <a:pt x="44504" y="584757"/>
                    <a:pt x="77747" y="449030"/>
                  </a:cubicBezTo>
                  <a:cubicBezTo>
                    <a:pt x="94369" y="381167"/>
                    <a:pt x="115286" y="324130"/>
                    <a:pt x="136820" y="274135"/>
                  </a:cubicBezTo>
                  <a:lnTo>
                    <a:pt x="169577" y="204912"/>
                  </a:lnTo>
                  <a:lnTo>
                    <a:pt x="473768" y="0"/>
                  </a:lnTo>
                  <a:lnTo>
                    <a:pt x="493343" y="76022"/>
                  </a:lnTo>
                  <a:cubicBezTo>
                    <a:pt x="505787" y="170470"/>
                    <a:pt x="505983" y="215712"/>
                    <a:pt x="488736" y="300123"/>
                  </a:cubicBezTo>
                  <a:cubicBezTo>
                    <a:pt x="471154" y="386172"/>
                    <a:pt x="392887" y="472227"/>
                    <a:pt x="374038" y="512355"/>
                  </a:cubicBezTo>
                  <a:cubicBezTo>
                    <a:pt x="355189" y="552484"/>
                    <a:pt x="330175" y="561660"/>
                    <a:pt x="375640" y="540894"/>
                  </a:cubicBezTo>
                  <a:cubicBezTo>
                    <a:pt x="421106" y="520128"/>
                    <a:pt x="548483" y="425379"/>
                    <a:pt x="646830" y="387756"/>
                  </a:cubicBezTo>
                  <a:cubicBezTo>
                    <a:pt x="745176" y="350135"/>
                    <a:pt x="936630" y="312461"/>
                    <a:pt x="965722" y="315165"/>
                  </a:cubicBezTo>
                  <a:cubicBezTo>
                    <a:pt x="969359" y="315503"/>
                    <a:pt x="972038" y="317105"/>
                    <a:pt x="973884" y="3197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EC59595D-7F97-1779-97FA-E716359D82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46120" y="6047982"/>
              <a:ext cx="364724" cy="380251"/>
              <a:chOff x="483308" y="4524877"/>
              <a:chExt cx="383909" cy="400253"/>
            </a:xfrm>
          </p:grpSpPr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F6080E0A-F57D-B574-1CE1-3516A69BFE0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0478977">
                <a:off x="483308" y="4524877"/>
                <a:ext cx="383909" cy="400252"/>
              </a:xfrm>
              <a:custGeom>
                <a:avLst/>
                <a:gdLst>
                  <a:gd name="connsiteX0" fmla="*/ 2531073 w 4828010"/>
                  <a:gd name="connsiteY0" fmla="*/ 0 h 4873559"/>
                  <a:gd name="connsiteX1" fmla="*/ 3937963 w 4828010"/>
                  <a:gd name="connsiteY1" fmla="*/ 437433 h 4873559"/>
                  <a:gd name="connsiteX2" fmla="*/ 4806231 w 4828010"/>
                  <a:gd name="connsiteY2" fmla="*/ 1773180 h 4873559"/>
                  <a:gd name="connsiteX3" fmla="*/ 4448644 w 4828010"/>
                  <a:gd name="connsiteY3" fmla="*/ 3933235 h 4873559"/>
                  <a:gd name="connsiteX4" fmla="*/ 3192542 w 4828010"/>
                  <a:gd name="connsiteY4" fmla="*/ 4716168 h 4873559"/>
                  <a:gd name="connsiteX5" fmla="*/ 937448 w 4828010"/>
                  <a:gd name="connsiteY5" fmla="*/ 4547691 h 4873559"/>
                  <a:gd name="connsiteX6" fmla="*/ 12348 w 4828010"/>
                  <a:gd name="connsiteY6" fmla="*/ 3026750 h 4873559"/>
                  <a:gd name="connsiteX7" fmla="*/ 553508 w 4828010"/>
                  <a:gd name="connsiteY7" fmla="*/ 740383 h 4873559"/>
                  <a:gd name="connsiteX8" fmla="*/ 2531073 w 4828010"/>
                  <a:gd name="connsiteY8" fmla="*/ 0 h 4873559"/>
                  <a:gd name="connsiteX0" fmla="*/ 2531073 w 4828010"/>
                  <a:gd name="connsiteY0" fmla="*/ 0 h 4853896"/>
                  <a:gd name="connsiteX1" fmla="*/ 3937963 w 4828010"/>
                  <a:gd name="connsiteY1" fmla="*/ 437433 h 4853896"/>
                  <a:gd name="connsiteX2" fmla="*/ 4806231 w 4828010"/>
                  <a:gd name="connsiteY2" fmla="*/ 1773180 h 4853896"/>
                  <a:gd name="connsiteX3" fmla="*/ 4448644 w 4828010"/>
                  <a:gd name="connsiteY3" fmla="*/ 3933235 h 4853896"/>
                  <a:gd name="connsiteX4" fmla="*/ 3192542 w 4828010"/>
                  <a:gd name="connsiteY4" fmla="*/ 4716168 h 4853896"/>
                  <a:gd name="connsiteX5" fmla="*/ 1075671 w 4828010"/>
                  <a:gd name="connsiteY5" fmla="*/ 4473263 h 4853896"/>
                  <a:gd name="connsiteX6" fmla="*/ 12348 w 4828010"/>
                  <a:gd name="connsiteY6" fmla="*/ 3026750 h 4853896"/>
                  <a:gd name="connsiteX7" fmla="*/ 553508 w 4828010"/>
                  <a:gd name="connsiteY7" fmla="*/ 740383 h 4853896"/>
                  <a:gd name="connsiteX8" fmla="*/ 2531073 w 4828010"/>
                  <a:gd name="connsiteY8" fmla="*/ 0 h 4853896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84014 w 4780951"/>
                  <a:gd name="connsiteY0" fmla="*/ 0 h 4850182"/>
                  <a:gd name="connsiteX1" fmla="*/ 3890904 w 4780951"/>
                  <a:gd name="connsiteY1" fmla="*/ 437433 h 4850182"/>
                  <a:gd name="connsiteX2" fmla="*/ 4759172 w 4780951"/>
                  <a:gd name="connsiteY2" fmla="*/ 1773180 h 4850182"/>
                  <a:gd name="connsiteX3" fmla="*/ 4401585 w 4780951"/>
                  <a:gd name="connsiteY3" fmla="*/ 3933235 h 4850182"/>
                  <a:gd name="connsiteX4" fmla="*/ 3145483 w 4780951"/>
                  <a:gd name="connsiteY4" fmla="*/ 4716168 h 4850182"/>
                  <a:gd name="connsiteX5" fmla="*/ 1113673 w 4780951"/>
                  <a:gd name="connsiteY5" fmla="*/ 4467947 h 4850182"/>
                  <a:gd name="connsiteX6" fmla="*/ 39717 w 4780951"/>
                  <a:gd name="connsiteY6" fmla="*/ 3101178 h 4850182"/>
                  <a:gd name="connsiteX7" fmla="*/ 506449 w 4780951"/>
                  <a:gd name="connsiteY7" fmla="*/ 740383 h 4850182"/>
                  <a:gd name="connsiteX8" fmla="*/ 2484014 w 4780951"/>
                  <a:gd name="connsiteY8" fmla="*/ 0 h 4850182"/>
                  <a:gd name="connsiteX0" fmla="*/ 2484014 w 4780127"/>
                  <a:gd name="connsiteY0" fmla="*/ 0 h 4850182"/>
                  <a:gd name="connsiteX1" fmla="*/ 3890904 w 4780127"/>
                  <a:gd name="connsiteY1" fmla="*/ 437433 h 4850182"/>
                  <a:gd name="connsiteX2" fmla="*/ 4759172 w 4780127"/>
                  <a:gd name="connsiteY2" fmla="*/ 1773180 h 4850182"/>
                  <a:gd name="connsiteX3" fmla="*/ 4390953 w 4780127"/>
                  <a:gd name="connsiteY3" fmla="*/ 3805644 h 4850182"/>
                  <a:gd name="connsiteX4" fmla="*/ 3145483 w 4780127"/>
                  <a:gd name="connsiteY4" fmla="*/ 4716168 h 4850182"/>
                  <a:gd name="connsiteX5" fmla="*/ 1113673 w 4780127"/>
                  <a:gd name="connsiteY5" fmla="*/ 4467947 h 4850182"/>
                  <a:gd name="connsiteX6" fmla="*/ 39717 w 4780127"/>
                  <a:gd name="connsiteY6" fmla="*/ 3101178 h 4850182"/>
                  <a:gd name="connsiteX7" fmla="*/ 506449 w 4780127"/>
                  <a:gd name="connsiteY7" fmla="*/ 740383 h 4850182"/>
                  <a:gd name="connsiteX8" fmla="*/ 2484014 w 4780127"/>
                  <a:gd name="connsiteY8" fmla="*/ 0 h 4850182"/>
                  <a:gd name="connsiteX0" fmla="*/ 2484014 w 4778010"/>
                  <a:gd name="connsiteY0" fmla="*/ 0 h 4846926"/>
                  <a:gd name="connsiteX1" fmla="*/ 3890904 w 4778010"/>
                  <a:gd name="connsiteY1" fmla="*/ 437433 h 4846926"/>
                  <a:gd name="connsiteX2" fmla="*/ 4759172 w 4778010"/>
                  <a:gd name="connsiteY2" fmla="*/ 1773180 h 4846926"/>
                  <a:gd name="connsiteX3" fmla="*/ 4390953 w 4778010"/>
                  <a:gd name="connsiteY3" fmla="*/ 3805644 h 4846926"/>
                  <a:gd name="connsiteX4" fmla="*/ 3343914 w 4778010"/>
                  <a:gd name="connsiteY4" fmla="*/ 4712128 h 4846926"/>
                  <a:gd name="connsiteX5" fmla="*/ 1113673 w 4778010"/>
                  <a:gd name="connsiteY5" fmla="*/ 4467947 h 4846926"/>
                  <a:gd name="connsiteX6" fmla="*/ 39717 w 4778010"/>
                  <a:gd name="connsiteY6" fmla="*/ 3101178 h 4846926"/>
                  <a:gd name="connsiteX7" fmla="*/ 506449 w 4778010"/>
                  <a:gd name="connsiteY7" fmla="*/ 740383 h 4846926"/>
                  <a:gd name="connsiteX8" fmla="*/ 2484014 w 4778010"/>
                  <a:gd name="connsiteY8" fmla="*/ 0 h 4846926"/>
                  <a:gd name="connsiteX0" fmla="*/ 2484014 w 4782503"/>
                  <a:gd name="connsiteY0" fmla="*/ 0 h 4846926"/>
                  <a:gd name="connsiteX1" fmla="*/ 3890904 w 4782503"/>
                  <a:gd name="connsiteY1" fmla="*/ 437433 h 4846926"/>
                  <a:gd name="connsiteX2" fmla="*/ 4759172 w 4782503"/>
                  <a:gd name="connsiteY2" fmla="*/ 1773180 h 4846926"/>
                  <a:gd name="connsiteX3" fmla="*/ 4450482 w 4782503"/>
                  <a:gd name="connsiteY3" fmla="*/ 3688481 h 4846926"/>
                  <a:gd name="connsiteX4" fmla="*/ 3343914 w 4782503"/>
                  <a:gd name="connsiteY4" fmla="*/ 4712128 h 4846926"/>
                  <a:gd name="connsiteX5" fmla="*/ 1113673 w 4782503"/>
                  <a:gd name="connsiteY5" fmla="*/ 4467947 h 4846926"/>
                  <a:gd name="connsiteX6" fmla="*/ 39717 w 4782503"/>
                  <a:gd name="connsiteY6" fmla="*/ 3101178 h 4846926"/>
                  <a:gd name="connsiteX7" fmla="*/ 506449 w 4782503"/>
                  <a:gd name="connsiteY7" fmla="*/ 740383 h 4846926"/>
                  <a:gd name="connsiteX8" fmla="*/ 2484014 w 4782503"/>
                  <a:gd name="connsiteY8" fmla="*/ 0 h 4846926"/>
                  <a:gd name="connsiteX0" fmla="*/ 2484014 w 4784889"/>
                  <a:gd name="connsiteY0" fmla="*/ 0 h 4846926"/>
                  <a:gd name="connsiteX1" fmla="*/ 3890904 w 4784889"/>
                  <a:gd name="connsiteY1" fmla="*/ 437433 h 4846926"/>
                  <a:gd name="connsiteX2" fmla="*/ 4759172 w 4784889"/>
                  <a:gd name="connsiteY2" fmla="*/ 1773180 h 4846926"/>
                  <a:gd name="connsiteX3" fmla="*/ 4474294 w 4784889"/>
                  <a:gd name="connsiteY3" fmla="*/ 3676361 h 4846926"/>
                  <a:gd name="connsiteX4" fmla="*/ 3343914 w 4784889"/>
                  <a:gd name="connsiteY4" fmla="*/ 4712128 h 4846926"/>
                  <a:gd name="connsiteX5" fmla="*/ 1113673 w 4784889"/>
                  <a:gd name="connsiteY5" fmla="*/ 4467947 h 4846926"/>
                  <a:gd name="connsiteX6" fmla="*/ 39717 w 4784889"/>
                  <a:gd name="connsiteY6" fmla="*/ 3101178 h 4846926"/>
                  <a:gd name="connsiteX7" fmla="*/ 506449 w 4784889"/>
                  <a:gd name="connsiteY7" fmla="*/ 740383 h 4846926"/>
                  <a:gd name="connsiteX8" fmla="*/ 2484014 w 4784889"/>
                  <a:gd name="connsiteY8" fmla="*/ 0 h 4846926"/>
                  <a:gd name="connsiteX0" fmla="*/ 2484014 w 4784889"/>
                  <a:gd name="connsiteY0" fmla="*/ 0 h 4860980"/>
                  <a:gd name="connsiteX1" fmla="*/ 3890904 w 4784889"/>
                  <a:gd name="connsiteY1" fmla="*/ 437433 h 4860980"/>
                  <a:gd name="connsiteX2" fmla="*/ 4759172 w 4784889"/>
                  <a:gd name="connsiteY2" fmla="*/ 1773180 h 4860980"/>
                  <a:gd name="connsiteX3" fmla="*/ 4474294 w 4784889"/>
                  <a:gd name="connsiteY3" fmla="*/ 3676361 h 4860980"/>
                  <a:gd name="connsiteX4" fmla="*/ 3343914 w 4784889"/>
                  <a:gd name="connsiteY4" fmla="*/ 4712128 h 4860980"/>
                  <a:gd name="connsiteX5" fmla="*/ 1097799 w 4784889"/>
                  <a:gd name="connsiteY5" fmla="*/ 4524510 h 4860980"/>
                  <a:gd name="connsiteX6" fmla="*/ 39717 w 4784889"/>
                  <a:gd name="connsiteY6" fmla="*/ 3101178 h 4860980"/>
                  <a:gd name="connsiteX7" fmla="*/ 506449 w 4784889"/>
                  <a:gd name="connsiteY7" fmla="*/ 740383 h 4860980"/>
                  <a:gd name="connsiteX8" fmla="*/ 2484014 w 4784889"/>
                  <a:gd name="connsiteY8" fmla="*/ 0 h 4860980"/>
                  <a:gd name="connsiteX0" fmla="*/ 2484014 w 4783308"/>
                  <a:gd name="connsiteY0" fmla="*/ 0 h 4860981"/>
                  <a:gd name="connsiteX1" fmla="*/ 3890904 w 4783308"/>
                  <a:gd name="connsiteY1" fmla="*/ 437433 h 4860981"/>
                  <a:gd name="connsiteX2" fmla="*/ 4759172 w 4783308"/>
                  <a:gd name="connsiteY2" fmla="*/ 1773180 h 4860981"/>
                  <a:gd name="connsiteX3" fmla="*/ 4474294 w 4783308"/>
                  <a:gd name="connsiteY3" fmla="*/ 3676361 h 4860981"/>
                  <a:gd name="connsiteX4" fmla="*/ 3443129 w 4783308"/>
                  <a:gd name="connsiteY4" fmla="*/ 4712129 h 4860981"/>
                  <a:gd name="connsiteX5" fmla="*/ 1097799 w 4783308"/>
                  <a:gd name="connsiteY5" fmla="*/ 4524510 h 4860981"/>
                  <a:gd name="connsiteX6" fmla="*/ 39717 w 4783308"/>
                  <a:gd name="connsiteY6" fmla="*/ 3101178 h 4860981"/>
                  <a:gd name="connsiteX7" fmla="*/ 506449 w 4783308"/>
                  <a:gd name="connsiteY7" fmla="*/ 740383 h 4860981"/>
                  <a:gd name="connsiteX8" fmla="*/ 2484014 w 4783308"/>
                  <a:gd name="connsiteY8" fmla="*/ 0 h 4860981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532073 w 4784141"/>
                  <a:gd name="connsiteY0" fmla="*/ 0 h 4773425"/>
                  <a:gd name="connsiteX1" fmla="*/ 3891737 w 4784141"/>
                  <a:gd name="connsiteY1" fmla="*/ 389356 h 4773425"/>
                  <a:gd name="connsiteX2" fmla="*/ 4760005 w 4784141"/>
                  <a:gd name="connsiteY2" fmla="*/ 1725103 h 4773425"/>
                  <a:gd name="connsiteX3" fmla="*/ 4475127 w 4784141"/>
                  <a:gd name="connsiteY3" fmla="*/ 3628284 h 4773425"/>
                  <a:gd name="connsiteX4" fmla="*/ 3443962 w 4784141"/>
                  <a:gd name="connsiteY4" fmla="*/ 4664052 h 4773425"/>
                  <a:gd name="connsiteX5" fmla="*/ 1098632 w 4784141"/>
                  <a:gd name="connsiteY5" fmla="*/ 4476433 h 4773425"/>
                  <a:gd name="connsiteX6" fmla="*/ 40550 w 4784141"/>
                  <a:gd name="connsiteY6" fmla="*/ 3053101 h 4773425"/>
                  <a:gd name="connsiteX7" fmla="*/ 507282 w 4784141"/>
                  <a:gd name="connsiteY7" fmla="*/ 692306 h 4773425"/>
                  <a:gd name="connsiteX8" fmla="*/ 2532073 w 4784141"/>
                  <a:gd name="connsiteY8" fmla="*/ 0 h 4773425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58783 w 4784614"/>
                  <a:gd name="connsiteY0" fmla="*/ 525 h 4757924"/>
                  <a:gd name="connsiteX1" fmla="*/ 3892210 w 4784614"/>
                  <a:gd name="connsiteY1" fmla="*/ 373855 h 4757924"/>
                  <a:gd name="connsiteX2" fmla="*/ 4760478 w 4784614"/>
                  <a:gd name="connsiteY2" fmla="*/ 1709602 h 4757924"/>
                  <a:gd name="connsiteX3" fmla="*/ 4475600 w 4784614"/>
                  <a:gd name="connsiteY3" fmla="*/ 3612783 h 4757924"/>
                  <a:gd name="connsiteX4" fmla="*/ 3444435 w 4784614"/>
                  <a:gd name="connsiteY4" fmla="*/ 4648551 h 4757924"/>
                  <a:gd name="connsiteX5" fmla="*/ 1099105 w 4784614"/>
                  <a:gd name="connsiteY5" fmla="*/ 4460932 h 4757924"/>
                  <a:gd name="connsiteX6" fmla="*/ 41023 w 4784614"/>
                  <a:gd name="connsiteY6" fmla="*/ 3037600 h 4757924"/>
                  <a:gd name="connsiteX7" fmla="*/ 507755 w 4784614"/>
                  <a:gd name="connsiteY7" fmla="*/ 676805 h 4757924"/>
                  <a:gd name="connsiteX8" fmla="*/ 2558783 w 4784614"/>
                  <a:gd name="connsiteY8" fmla="*/ 525 h 4757924"/>
                  <a:gd name="connsiteX0" fmla="*/ 2558783 w 4784614"/>
                  <a:gd name="connsiteY0" fmla="*/ 408 h 4757807"/>
                  <a:gd name="connsiteX1" fmla="*/ 3907953 w 4784614"/>
                  <a:gd name="connsiteY1" fmla="*/ 443183 h 4757807"/>
                  <a:gd name="connsiteX2" fmla="*/ 4760478 w 4784614"/>
                  <a:gd name="connsiteY2" fmla="*/ 1709485 h 4757807"/>
                  <a:gd name="connsiteX3" fmla="*/ 4475600 w 4784614"/>
                  <a:gd name="connsiteY3" fmla="*/ 3612666 h 4757807"/>
                  <a:gd name="connsiteX4" fmla="*/ 3444435 w 4784614"/>
                  <a:gd name="connsiteY4" fmla="*/ 4648434 h 4757807"/>
                  <a:gd name="connsiteX5" fmla="*/ 1099105 w 4784614"/>
                  <a:gd name="connsiteY5" fmla="*/ 4460815 h 4757807"/>
                  <a:gd name="connsiteX6" fmla="*/ 41023 w 4784614"/>
                  <a:gd name="connsiteY6" fmla="*/ 3037483 h 4757807"/>
                  <a:gd name="connsiteX7" fmla="*/ 507755 w 4784614"/>
                  <a:gd name="connsiteY7" fmla="*/ 676688 h 4757807"/>
                  <a:gd name="connsiteX8" fmla="*/ 2558783 w 4784614"/>
                  <a:gd name="connsiteY8" fmla="*/ 408 h 4757807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90 h 4954518"/>
                  <a:gd name="connsiteX1" fmla="*/ 3910127 w 4786788"/>
                  <a:gd name="connsiteY1" fmla="*/ 639894 h 4954518"/>
                  <a:gd name="connsiteX2" fmla="*/ 4762652 w 4786788"/>
                  <a:gd name="connsiteY2" fmla="*/ 1906196 h 4954518"/>
                  <a:gd name="connsiteX3" fmla="*/ 4477774 w 4786788"/>
                  <a:gd name="connsiteY3" fmla="*/ 3809377 h 4954518"/>
                  <a:gd name="connsiteX4" fmla="*/ 3446609 w 4786788"/>
                  <a:gd name="connsiteY4" fmla="*/ 4845145 h 4954518"/>
                  <a:gd name="connsiteX5" fmla="*/ 1101279 w 4786788"/>
                  <a:gd name="connsiteY5" fmla="*/ 4657526 h 4954518"/>
                  <a:gd name="connsiteX6" fmla="*/ 43197 w 4786788"/>
                  <a:gd name="connsiteY6" fmla="*/ 3234194 h 4954518"/>
                  <a:gd name="connsiteX7" fmla="*/ 509929 w 4786788"/>
                  <a:gd name="connsiteY7" fmla="*/ 873399 h 4954518"/>
                  <a:gd name="connsiteX8" fmla="*/ 2675744 w 4786788"/>
                  <a:gd name="connsiteY8" fmla="*/ 290 h 4954518"/>
                  <a:gd name="connsiteX0" fmla="*/ 2675744 w 4786788"/>
                  <a:gd name="connsiteY0" fmla="*/ 326 h 4954554"/>
                  <a:gd name="connsiteX1" fmla="*/ 3990884 w 4786788"/>
                  <a:gd name="connsiteY1" fmla="*/ 591130 h 4954554"/>
                  <a:gd name="connsiteX2" fmla="*/ 4762652 w 4786788"/>
                  <a:gd name="connsiteY2" fmla="*/ 1906232 h 4954554"/>
                  <a:gd name="connsiteX3" fmla="*/ 4477774 w 4786788"/>
                  <a:gd name="connsiteY3" fmla="*/ 3809413 h 4954554"/>
                  <a:gd name="connsiteX4" fmla="*/ 3446609 w 4786788"/>
                  <a:gd name="connsiteY4" fmla="*/ 4845181 h 4954554"/>
                  <a:gd name="connsiteX5" fmla="*/ 1101279 w 4786788"/>
                  <a:gd name="connsiteY5" fmla="*/ 4657562 h 4954554"/>
                  <a:gd name="connsiteX6" fmla="*/ 43197 w 4786788"/>
                  <a:gd name="connsiteY6" fmla="*/ 3234230 h 4954554"/>
                  <a:gd name="connsiteX7" fmla="*/ 509929 w 4786788"/>
                  <a:gd name="connsiteY7" fmla="*/ 873435 h 4954554"/>
                  <a:gd name="connsiteX8" fmla="*/ 2675744 w 4786788"/>
                  <a:gd name="connsiteY8" fmla="*/ 326 h 4954554"/>
                  <a:gd name="connsiteX0" fmla="*/ 2662196 w 4773240"/>
                  <a:gd name="connsiteY0" fmla="*/ 326 h 4954554"/>
                  <a:gd name="connsiteX1" fmla="*/ 3977336 w 4773240"/>
                  <a:gd name="connsiteY1" fmla="*/ 591130 h 4954554"/>
                  <a:gd name="connsiteX2" fmla="*/ 4749104 w 4773240"/>
                  <a:gd name="connsiteY2" fmla="*/ 1906232 h 4954554"/>
                  <a:gd name="connsiteX3" fmla="*/ 4464226 w 4773240"/>
                  <a:gd name="connsiteY3" fmla="*/ 3809413 h 4954554"/>
                  <a:gd name="connsiteX4" fmla="*/ 3433061 w 4773240"/>
                  <a:gd name="connsiteY4" fmla="*/ 4845181 h 4954554"/>
                  <a:gd name="connsiteX5" fmla="*/ 1087731 w 4773240"/>
                  <a:gd name="connsiteY5" fmla="*/ 4657562 h 4954554"/>
                  <a:gd name="connsiteX6" fmla="*/ 29649 w 4773240"/>
                  <a:gd name="connsiteY6" fmla="*/ 3234230 h 4954554"/>
                  <a:gd name="connsiteX7" fmla="*/ 640977 w 4773240"/>
                  <a:gd name="connsiteY7" fmla="*/ 730117 h 4954554"/>
                  <a:gd name="connsiteX8" fmla="*/ 2662196 w 4773240"/>
                  <a:gd name="connsiteY8" fmla="*/ 326 h 4954554"/>
                  <a:gd name="connsiteX0" fmla="*/ 2664762 w 4775806"/>
                  <a:gd name="connsiteY0" fmla="*/ 326 h 4954554"/>
                  <a:gd name="connsiteX1" fmla="*/ 3979902 w 4775806"/>
                  <a:gd name="connsiteY1" fmla="*/ 591130 h 4954554"/>
                  <a:gd name="connsiteX2" fmla="*/ 4751670 w 4775806"/>
                  <a:gd name="connsiteY2" fmla="*/ 1906232 h 4954554"/>
                  <a:gd name="connsiteX3" fmla="*/ 4466792 w 4775806"/>
                  <a:gd name="connsiteY3" fmla="*/ 3809413 h 4954554"/>
                  <a:gd name="connsiteX4" fmla="*/ 3435627 w 4775806"/>
                  <a:gd name="connsiteY4" fmla="*/ 4845181 h 4954554"/>
                  <a:gd name="connsiteX5" fmla="*/ 1090297 w 4775806"/>
                  <a:gd name="connsiteY5" fmla="*/ 4657562 h 4954554"/>
                  <a:gd name="connsiteX6" fmla="*/ 32215 w 4775806"/>
                  <a:gd name="connsiteY6" fmla="*/ 3234230 h 4954554"/>
                  <a:gd name="connsiteX7" fmla="*/ 607899 w 4775806"/>
                  <a:gd name="connsiteY7" fmla="*/ 806182 h 4954554"/>
                  <a:gd name="connsiteX8" fmla="*/ 2664762 w 4775806"/>
                  <a:gd name="connsiteY8" fmla="*/ 326 h 4954554"/>
                  <a:gd name="connsiteX0" fmla="*/ 2673549 w 4784593"/>
                  <a:gd name="connsiteY0" fmla="*/ 326 h 4954554"/>
                  <a:gd name="connsiteX1" fmla="*/ 3988689 w 4784593"/>
                  <a:gd name="connsiteY1" fmla="*/ 591130 h 4954554"/>
                  <a:gd name="connsiteX2" fmla="*/ 4760457 w 4784593"/>
                  <a:gd name="connsiteY2" fmla="*/ 1906232 h 4954554"/>
                  <a:gd name="connsiteX3" fmla="*/ 4475579 w 4784593"/>
                  <a:gd name="connsiteY3" fmla="*/ 3809413 h 4954554"/>
                  <a:gd name="connsiteX4" fmla="*/ 3444414 w 4784593"/>
                  <a:gd name="connsiteY4" fmla="*/ 4845181 h 4954554"/>
                  <a:gd name="connsiteX5" fmla="*/ 1099084 w 4784593"/>
                  <a:gd name="connsiteY5" fmla="*/ 4657562 h 4954554"/>
                  <a:gd name="connsiteX6" fmla="*/ 41002 w 4784593"/>
                  <a:gd name="connsiteY6" fmla="*/ 3234230 h 4954554"/>
                  <a:gd name="connsiteX7" fmla="*/ 616686 w 4784593"/>
                  <a:gd name="connsiteY7" fmla="*/ 806182 h 4954554"/>
                  <a:gd name="connsiteX8" fmla="*/ 2673549 w 4784593"/>
                  <a:gd name="connsiteY8" fmla="*/ 326 h 4954554"/>
                  <a:gd name="connsiteX0" fmla="*/ 2649000 w 4760044"/>
                  <a:gd name="connsiteY0" fmla="*/ 326 h 4964273"/>
                  <a:gd name="connsiteX1" fmla="*/ 3964140 w 4760044"/>
                  <a:gd name="connsiteY1" fmla="*/ 591130 h 4964273"/>
                  <a:gd name="connsiteX2" fmla="*/ 4735908 w 4760044"/>
                  <a:gd name="connsiteY2" fmla="*/ 1906232 h 4964273"/>
                  <a:gd name="connsiteX3" fmla="*/ 4451030 w 4760044"/>
                  <a:gd name="connsiteY3" fmla="*/ 3809413 h 4964273"/>
                  <a:gd name="connsiteX4" fmla="*/ 3419865 w 4760044"/>
                  <a:gd name="connsiteY4" fmla="*/ 4845181 h 4964273"/>
                  <a:gd name="connsiteX5" fmla="*/ 1074535 w 4760044"/>
                  <a:gd name="connsiteY5" fmla="*/ 4657562 h 4964273"/>
                  <a:gd name="connsiteX6" fmla="*/ 33359 w 4760044"/>
                  <a:gd name="connsiteY6" fmla="*/ 2995991 h 4964273"/>
                  <a:gd name="connsiteX7" fmla="*/ 592137 w 4760044"/>
                  <a:gd name="connsiteY7" fmla="*/ 806182 h 4964273"/>
                  <a:gd name="connsiteX8" fmla="*/ 2649000 w 4760044"/>
                  <a:gd name="connsiteY8" fmla="*/ 326 h 4964273"/>
                  <a:gd name="connsiteX0" fmla="*/ 2649000 w 4849475"/>
                  <a:gd name="connsiteY0" fmla="*/ -4 h 4963943"/>
                  <a:gd name="connsiteX1" fmla="*/ 4735908 w 4849475"/>
                  <a:gd name="connsiteY1" fmla="*/ 1905902 h 4963943"/>
                  <a:gd name="connsiteX2" fmla="*/ 4451030 w 4849475"/>
                  <a:gd name="connsiteY2" fmla="*/ 3809083 h 4963943"/>
                  <a:gd name="connsiteX3" fmla="*/ 3419865 w 4849475"/>
                  <a:gd name="connsiteY3" fmla="*/ 4844851 h 4963943"/>
                  <a:gd name="connsiteX4" fmla="*/ 1074535 w 4849475"/>
                  <a:gd name="connsiteY4" fmla="*/ 4657232 h 4963943"/>
                  <a:gd name="connsiteX5" fmla="*/ 33359 w 4849475"/>
                  <a:gd name="connsiteY5" fmla="*/ 2995661 h 4963943"/>
                  <a:gd name="connsiteX6" fmla="*/ 592137 w 4849475"/>
                  <a:gd name="connsiteY6" fmla="*/ 805852 h 4963943"/>
                  <a:gd name="connsiteX7" fmla="*/ 2649000 w 4849475"/>
                  <a:gd name="connsiteY7" fmla="*/ -4 h 4963943"/>
                  <a:gd name="connsiteX0" fmla="*/ 2649000 w 4750338"/>
                  <a:gd name="connsiteY0" fmla="*/ -4 h 4963943"/>
                  <a:gd name="connsiteX1" fmla="*/ 4615020 w 4750338"/>
                  <a:gd name="connsiteY1" fmla="*/ 1658609 h 4963943"/>
                  <a:gd name="connsiteX2" fmla="*/ 4451030 w 4750338"/>
                  <a:gd name="connsiteY2" fmla="*/ 3809083 h 4963943"/>
                  <a:gd name="connsiteX3" fmla="*/ 3419865 w 4750338"/>
                  <a:gd name="connsiteY3" fmla="*/ 4844851 h 4963943"/>
                  <a:gd name="connsiteX4" fmla="*/ 1074535 w 4750338"/>
                  <a:gd name="connsiteY4" fmla="*/ 4657232 h 4963943"/>
                  <a:gd name="connsiteX5" fmla="*/ 33359 w 4750338"/>
                  <a:gd name="connsiteY5" fmla="*/ 2995661 h 4963943"/>
                  <a:gd name="connsiteX6" fmla="*/ 592137 w 4750338"/>
                  <a:gd name="connsiteY6" fmla="*/ 805852 h 4963943"/>
                  <a:gd name="connsiteX7" fmla="*/ 2649000 w 4750338"/>
                  <a:gd name="connsiteY7" fmla="*/ -4 h 4963943"/>
                  <a:gd name="connsiteX0" fmla="*/ 2158871 w 4260209"/>
                  <a:gd name="connsiteY0" fmla="*/ -4 h 5086984"/>
                  <a:gd name="connsiteX1" fmla="*/ 4124891 w 4260209"/>
                  <a:gd name="connsiteY1" fmla="*/ 1658609 h 5086984"/>
                  <a:gd name="connsiteX2" fmla="*/ 3960901 w 4260209"/>
                  <a:gd name="connsiteY2" fmla="*/ 3809083 h 5086984"/>
                  <a:gd name="connsiteX3" fmla="*/ 2929736 w 4260209"/>
                  <a:gd name="connsiteY3" fmla="*/ 4844851 h 5086984"/>
                  <a:gd name="connsiteX4" fmla="*/ 584406 w 4260209"/>
                  <a:gd name="connsiteY4" fmla="*/ 4657232 h 5086984"/>
                  <a:gd name="connsiteX5" fmla="*/ 102008 w 4260209"/>
                  <a:gd name="connsiteY5" fmla="*/ 805852 h 5086984"/>
                  <a:gd name="connsiteX6" fmla="*/ 2158871 w 4260209"/>
                  <a:gd name="connsiteY6" fmla="*/ -4 h 5086984"/>
                  <a:gd name="connsiteX0" fmla="*/ 2341715 w 4443053"/>
                  <a:gd name="connsiteY0" fmla="*/ -4 h 4937580"/>
                  <a:gd name="connsiteX1" fmla="*/ 4307735 w 4443053"/>
                  <a:gd name="connsiteY1" fmla="*/ 1658609 h 4937580"/>
                  <a:gd name="connsiteX2" fmla="*/ 4143745 w 4443053"/>
                  <a:gd name="connsiteY2" fmla="*/ 3809083 h 4937580"/>
                  <a:gd name="connsiteX3" fmla="*/ 3112580 w 4443053"/>
                  <a:gd name="connsiteY3" fmla="*/ 4844851 h 4937580"/>
                  <a:gd name="connsiteX4" fmla="*/ 321924 w 4443053"/>
                  <a:gd name="connsiteY4" fmla="*/ 4230304 h 4937580"/>
                  <a:gd name="connsiteX5" fmla="*/ 284852 w 4443053"/>
                  <a:gd name="connsiteY5" fmla="*/ 805852 h 4937580"/>
                  <a:gd name="connsiteX6" fmla="*/ 2341715 w 4443053"/>
                  <a:gd name="connsiteY6" fmla="*/ -4 h 4937580"/>
                  <a:gd name="connsiteX0" fmla="*/ 2567003 w 4668341"/>
                  <a:gd name="connsiteY0" fmla="*/ -4 h 4924017"/>
                  <a:gd name="connsiteX1" fmla="*/ 4533023 w 4668341"/>
                  <a:gd name="connsiteY1" fmla="*/ 1658609 h 4924017"/>
                  <a:gd name="connsiteX2" fmla="*/ 4369033 w 4668341"/>
                  <a:gd name="connsiteY2" fmla="*/ 3809083 h 4924017"/>
                  <a:gd name="connsiteX3" fmla="*/ 3337868 w 4668341"/>
                  <a:gd name="connsiteY3" fmla="*/ 4844851 h 4924017"/>
                  <a:gd name="connsiteX4" fmla="*/ 547212 w 4668341"/>
                  <a:gd name="connsiteY4" fmla="*/ 4230304 h 4924017"/>
                  <a:gd name="connsiteX5" fmla="*/ 169043 w 4668341"/>
                  <a:gd name="connsiteY5" fmla="*/ 1352706 h 4924017"/>
                  <a:gd name="connsiteX6" fmla="*/ 2567003 w 4668341"/>
                  <a:gd name="connsiteY6" fmla="*/ -4 h 492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8341" h="4924017">
                    <a:moveTo>
                      <a:pt x="2567003" y="-4"/>
                    </a:moveTo>
                    <a:cubicBezTo>
                      <a:pt x="3257631" y="183338"/>
                      <a:pt x="4232685" y="1023761"/>
                      <a:pt x="4533023" y="1658609"/>
                    </a:cubicBezTo>
                    <a:cubicBezTo>
                      <a:pt x="4833361" y="2293457"/>
                      <a:pt x="4568226" y="3278043"/>
                      <a:pt x="4369033" y="3809083"/>
                    </a:cubicBezTo>
                    <a:cubicBezTo>
                      <a:pt x="4169841" y="4340123"/>
                      <a:pt x="3650694" y="4729882"/>
                      <a:pt x="3337868" y="4844851"/>
                    </a:cubicBezTo>
                    <a:cubicBezTo>
                      <a:pt x="2627022" y="5065916"/>
                      <a:pt x="1075350" y="4812328"/>
                      <a:pt x="547212" y="4230304"/>
                    </a:cubicBezTo>
                    <a:cubicBezTo>
                      <a:pt x="19074" y="3648280"/>
                      <a:pt x="-167589" y="2057757"/>
                      <a:pt x="169043" y="1352706"/>
                    </a:cubicBezTo>
                    <a:cubicBezTo>
                      <a:pt x="505675" y="647655"/>
                      <a:pt x="1914330" y="30744"/>
                      <a:pt x="2567003" y="-4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BB22A42D-E4C6-9099-347B-FB9CC38F6FA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0478977">
                <a:off x="483308" y="4524878"/>
                <a:ext cx="383909" cy="400252"/>
              </a:xfrm>
              <a:custGeom>
                <a:avLst/>
                <a:gdLst>
                  <a:gd name="connsiteX0" fmla="*/ 2531073 w 4828010"/>
                  <a:gd name="connsiteY0" fmla="*/ 0 h 4873559"/>
                  <a:gd name="connsiteX1" fmla="*/ 3937963 w 4828010"/>
                  <a:gd name="connsiteY1" fmla="*/ 437433 h 4873559"/>
                  <a:gd name="connsiteX2" fmla="*/ 4806231 w 4828010"/>
                  <a:gd name="connsiteY2" fmla="*/ 1773180 h 4873559"/>
                  <a:gd name="connsiteX3" fmla="*/ 4448644 w 4828010"/>
                  <a:gd name="connsiteY3" fmla="*/ 3933235 h 4873559"/>
                  <a:gd name="connsiteX4" fmla="*/ 3192542 w 4828010"/>
                  <a:gd name="connsiteY4" fmla="*/ 4716168 h 4873559"/>
                  <a:gd name="connsiteX5" fmla="*/ 937448 w 4828010"/>
                  <a:gd name="connsiteY5" fmla="*/ 4547691 h 4873559"/>
                  <a:gd name="connsiteX6" fmla="*/ 12348 w 4828010"/>
                  <a:gd name="connsiteY6" fmla="*/ 3026750 h 4873559"/>
                  <a:gd name="connsiteX7" fmla="*/ 553508 w 4828010"/>
                  <a:gd name="connsiteY7" fmla="*/ 740383 h 4873559"/>
                  <a:gd name="connsiteX8" fmla="*/ 2531073 w 4828010"/>
                  <a:gd name="connsiteY8" fmla="*/ 0 h 4873559"/>
                  <a:gd name="connsiteX0" fmla="*/ 2531073 w 4828010"/>
                  <a:gd name="connsiteY0" fmla="*/ 0 h 4853896"/>
                  <a:gd name="connsiteX1" fmla="*/ 3937963 w 4828010"/>
                  <a:gd name="connsiteY1" fmla="*/ 437433 h 4853896"/>
                  <a:gd name="connsiteX2" fmla="*/ 4806231 w 4828010"/>
                  <a:gd name="connsiteY2" fmla="*/ 1773180 h 4853896"/>
                  <a:gd name="connsiteX3" fmla="*/ 4448644 w 4828010"/>
                  <a:gd name="connsiteY3" fmla="*/ 3933235 h 4853896"/>
                  <a:gd name="connsiteX4" fmla="*/ 3192542 w 4828010"/>
                  <a:gd name="connsiteY4" fmla="*/ 4716168 h 4853896"/>
                  <a:gd name="connsiteX5" fmla="*/ 1075671 w 4828010"/>
                  <a:gd name="connsiteY5" fmla="*/ 4473263 h 4853896"/>
                  <a:gd name="connsiteX6" fmla="*/ 12348 w 4828010"/>
                  <a:gd name="connsiteY6" fmla="*/ 3026750 h 4853896"/>
                  <a:gd name="connsiteX7" fmla="*/ 553508 w 4828010"/>
                  <a:gd name="connsiteY7" fmla="*/ 740383 h 4853896"/>
                  <a:gd name="connsiteX8" fmla="*/ 2531073 w 4828010"/>
                  <a:gd name="connsiteY8" fmla="*/ 0 h 4853896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84014 w 4780951"/>
                  <a:gd name="connsiteY0" fmla="*/ 0 h 4850182"/>
                  <a:gd name="connsiteX1" fmla="*/ 3890904 w 4780951"/>
                  <a:gd name="connsiteY1" fmla="*/ 437433 h 4850182"/>
                  <a:gd name="connsiteX2" fmla="*/ 4759172 w 4780951"/>
                  <a:gd name="connsiteY2" fmla="*/ 1773180 h 4850182"/>
                  <a:gd name="connsiteX3" fmla="*/ 4401585 w 4780951"/>
                  <a:gd name="connsiteY3" fmla="*/ 3933235 h 4850182"/>
                  <a:gd name="connsiteX4" fmla="*/ 3145483 w 4780951"/>
                  <a:gd name="connsiteY4" fmla="*/ 4716168 h 4850182"/>
                  <a:gd name="connsiteX5" fmla="*/ 1113673 w 4780951"/>
                  <a:gd name="connsiteY5" fmla="*/ 4467947 h 4850182"/>
                  <a:gd name="connsiteX6" fmla="*/ 39717 w 4780951"/>
                  <a:gd name="connsiteY6" fmla="*/ 3101178 h 4850182"/>
                  <a:gd name="connsiteX7" fmla="*/ 506449 w 4780951"/>
                  <a:gd name="connsiteY7" fmla="*/ 740383 h 4850182"/>
                  <a:gd name="connsiteX8" fmla="*/ 2484014 w 4780951"/>
                  <a:gd name="connsiteY8" fmla="*/ 0 h 4850182"/>
                  <a:gd name="connsiteX0" fmla="*/ 2484014 w 4780127"/>
                  <a:gd name="connsiteY0" fmla="*/ 0 h 4850182"/>
                  <a:gd name="connsiteX1" fmla="*/ 3890904 w 4780127"/>
                  <a:gd name="connsiteY1" fmla="*/ 437433 h 4850182"/>
                  <a:gd name="connsiteX2" fmla="*/ 4759172 w 4780127"/>
                  <a:gd name="connsiteY2" fmla="*/ 1773180 h 4850182"/>
                  <a:gd name="connsiteX3" fmla="*/ 4390953 w 4780127"/>
                  <a:gd name="connsiteY3" fmla="*/ 3805644 h 4850182"/>
                  <a:gd name="connsiteX4" fmla="*/ 3145483 w 4780127"/>
                  <a:gd name="connsiteY4" fmla="*/ 4716168 h 4850182"/>
                  <a:gd name="connsiteX5" fmla="*/ 1113673 w 4780127"/>
                  <a:gd name="connsiteY5" fmla="*/ 4467947 h 4850182"/>
                  <a:gd name="connsiteX6" fmla="*/ 39717 w 4780127"/>
                  <a:gd name="connsiteY6" fmla="*/ 3101178 h 4850182"/>
                  <a:gd name="connsiteX7" fmla="*/ 506449 w 4780127"/>
                  <a:gd name="connsiteY7" fmla="*/ 740383 h 4850182"/>
                  <a:gd name="connsiteX8" fmla="*/ 2484014 w 4780127"/>
                  <a:gd name="connsiteY8" fmla="*/ 0 h 4850182"/>
                  <a:gd name="connsiteX0" fmla="*/ 2484014 w 4778010"/>
                  <a:gd name="connsiteY0" fmla="*/ 0 h 4846926"/>
                  <a:gd name="connsiteX1" fmla="*/ 3890904 w 4778010"/>
                  <a:gd name="connsiteY1" fmla="*/ 437433 h 4846926"/>
                  <a:gd name="connsiteX2" fmla="*/ 4759172 w 4778010"/>
                  <a:gd name="connsiteY2" fmla="*/ 1773180 h 4846926"/>
                  <a:gd name="connsiteX3" fmla="*/ 4390953 w 4778010"/>
                  <a:gd name="connsiteY3" fmla="*/ 3805644 h 4846926"/>
                  <a:gd name="connsiteX4" fmla="*/ 3343914 w 4778010"/>
                  <a:gd name="connsiteY4" fmla="*/ 4712128 h 4846926"/>
                  <a:gd name="connsiteX5" fmla="*/ 1113673 w 4778010"/>
                  <a:gd name="connsiteY5" fmla="*/ 4467947 h 4846926"/>
                  <a:gd name="connsiteX6" fmla="*/ 39717 w 4778010"/>
                  <a:gd name="connsiteY6" fmla="*/ 3101178 h 4846926"/>
                  <a:gd name="connsiteX7" fmla="*/ 506449 w 4778010"/>
                  <a:gd name="connsiteY7" fmla="*/ 740383 h 4846926"/>
                  <a:gd name="connsiteX8" fmla="*/ 2484014 w 4778010"/>
                  <a:gd name="connsiteY8" fmla="*/ 0 h 4846926"/>
                  <a:gd name="connsiteX0" fmla="*/ 2484014 w 4782503"/>
                  <a:gd name="connsiteY0" fmla="*/ 0 h 4846926"/>
                  <a:gd name="connsiteX1" fmla="*/ 3890904 w 4782503"/>
                  <a:gd name="connsiteY1" fmla="*/ 437433 h 4846926"/>
                  <a:gd name="connsiteX2" fmla="*/ 4759172 w 4782503"/>
                  <a:gd name="connsiteY2" fmla="*/ 1773180 h 4846926"/>
                  <a:gd name="connsiteX3" fmla="*/ 4450482 w 4782503"/>
                  <a:gd name="connsiteY3" fmla="*/ 3688481 h 4846926"/>
                  <a:gd name="connsiteX4" fmla="*/ 3343914 w 4782503"/>
                  <a:gd name="connsiteY4" fmla="*/ 4712128 h 4846926"/>
                  <a:gd name="connsiteX5" fmla="*/ 1113673 w 4782503"/>
                  <a:gd name="connsiteY5" fmla="*/ 4467947 h 4846926"/>
                  <a:gd name="connsiteX6" fmla="*/ 39717 w 4782503"/>
                  <a:gd name="connsiteY6" fmla="*/ 3101178 h 4846926"/>
                  <a:gd name="connsiteX7" fmla="*/ 506449 w 4782503"/>
                  <a:gd name="connsiteY7" fmla="*/ 740383 h 4846926"/>
                  <a:gd name="connsiteX8" fmla="*/ 2484014 w 4782503"/>
                  <a:gd name="connsiteY8" fmla="*/ 0 h 4846926"/>
                  <a:gd name="connsiteX0" fmla="*/ 2484014 w 4784889"/>
                  <a:gd name="connsiteY0" fmla="*/ 0 h 4846926"/>
                  <a:gd name="connsiteX1" fmla="*/ 3890904 w 4784889"/>
                  <a:gd name="connsiteY1" fmla="*/ 437433 h 4846926"/>
                  <a:gd name="connsiteX2" fmla="*/ 4759172 w 4784889"/>
                  <a:gd name="connsiteY2" fmla="*/ 1773180 h 4846926"/>
                  <a:gd name="connsiteX3" fmla="*/ 4474294 w 4784889"/>
                  <a:gd name="connsiteY3" fmla="*/ 3676361 h 4846926"/>
                  <a:gd name="connsiteX4" fmla="*/ 3343914 w 4784889"/>
                  <a:gd name="connsiteY4" fmla="*/ 4712128 h 4846926"/>
                  <a:gd name="connsiteX5" fmla="*/ 1113673 w 4784889"/>
                  <a:gd name="connsiteY5" fmla="*/ 4467947 h 4846926"/>
                  <a:gd name="connsiteX6" fmla="*/ 39717 w 4784889"/>
                  <a:gd name="connsiteY6" fmla="*/ 3101178 h 4846926"/>
                  <a:gd name="connsiteX7" fmla="*/ 506449 w 4784889"/>
                  <a:gd name="connsiteY7" fmla="*/ 740383 h 4846926"/>
                  <a:gd name="connsiteX8" fmla="*/ 2484014 w 4784889"/>
                  <a:gd name="connsiteY8" fmla="*/ 0 h 4846926"/>
                  <a:gd name="connsiteX0" fmla="*/ 2484014 w 4784889"/>
                  <a:gd name="connsiteY0" fmla="*/ 0 h 4860980"/>
                  <a:gd name="connsiteX1" fmla="*/ 3890904 w 4784889"/>
                  <a:gd name="connsiteY1" fmla="*/ 437433 h 4860980"/>
                  <a:gd name="connsiteX2" fmla="*/ 4759172 w 4784889"/>
                  <a:gd name="connsiteY2" fmla="*/ 1773180 h 4860980"/>
                  <a:gd name="connsiteX3" fmla="*/ 4474294 w 4784889"/>
                  <a:gd name="connsiteY3" fmla="*/ 3676361 h 4860980"/>
                  <a:gd name="connsiteX4" fmla="*/ 3343914 w 4784889"/>
                  <a:gd name="connsiteY4" fmla="*/ 4712128 h 4860980"/>
                  <a:gd name="connsiteX5" fmla="*/ 1097799 w 4784889"/>
                  <a:gd name="connsiteY5" fmla="*/ 4524510 h 4860980"/>
                  <a:gd name="connsiteX6" fmla="*/ 39717 w 4784889"/>
                  <a:gd name="connsiteY6" fmla="*/ 3101178 h 4860980"/>
                  <a:gd name="connsiteX7" fmla="*/ 506449 w 4784889"/>
                  <a:gd name="connsiteY7" fmla="*/ 740383 h 4860980"/>
                  <a:gd name="connsiteX8" fmla="*/ 2484014 w 4784889"/>
                  <a:gd name="connsiteY8" fmla="*/ 0 h 4860980"/>
                  <a:gd name="connsiteX0" fmla="*/ 2484014 w 4783308"/>
                  <a:gd name="connsiteY0" fmla="*/ 0 h 4860981"/>
                  <a:gd name="connsiteX1" fmla="*/ 3890904 w 4783308"/>
                  <a:gd name="connsiteY1" fmla="*/ 437433 h 4860981"/>
                  <a:gd name="connsiteX2" fmla="*/ 4759172 w 4783308"/>
                  <a:gd name="connsiteY2" fmla="*/ 1773180 h 4860981"/>
                  <a:gd name="connsiteX3" fmla="*/ 4474294 w 4783308"/>
                  <a:gd name="connsiteY3" fmla="*/ 3676361 h 4860981"/>
                  <a:gd name="connsiteX4" fmla="*/ 3443129 w 4783308"/>
                  <a:gd name="connsiteY4" fmla="*/ 4712129 h 4860981"/>
                  <a:gd name="connsiteX5" fmla="*/ 1097799 w 4783308"/>
                  <a:gd name="connsiteY5" fmla="*/ 4524510 h 4860981"/>
                  <a:gd name="connsiteX6" fmla="*/ 39717 w 4783308"/>
                  <a:gd name="connsiteY6" fmla="*/ 3101178 h 4860981"/>
                  <a:gd name="connsiteX7" fmla="*/ 506449 w 4783308"/>
                  <a:gd name="connsiteY7" fmla="*/ 740383 h 4860981"/>
                  <a:gd name="connsiteX8" fmla="*/ 2484014 w 4783308"/>
                  <a:gd name="connsiteY8" fmla="*/ 0 h 4860981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532073 w 4784141"/>
                  <a:gd name="connsiteY0" fmla="*/ 0 h 4773425"/>
                  <a:gd name="connsiteX1" fmla="*/ 3891737 w 4784141"/>
                  <a:gd name="connsiteY1" fmla="*/ 389356 h 4773425"/>
                  <a:gd name="connsiteX2" fmla="*/ 4760005 w 4784141"/>
                  <a:gd name="connsiteY2" fmla="*/ 1725103 h 4773425"/>
                  <a:gd name="connsiteX3" fmla="*/ 4475127 w 4784141"/>
                  <a:gd name="connsiteY3" fmla="*/ 3628284 h 4773425"/>
                  <a:gd name="connsiteX4" fmla="*/ 3443962 w 4784141"/>
                  <a:gd name="connsiteY4" fmla="*/ 4664052 h 4773425"/>
                  <a:gd name="connsiteX5" fmla="*/ 1098632 w 4784141"/>
                  <a:gd name="connsiteY5" fmla="*/ 4476433 h 4773425"/>
                  <a:gd name="connsiteX6" fmla="*/ 40550 w 4784141"/>
                  <a:gd name="connsiteY6" fmla="*/ 3053101 h 4773425"/>
                  <a:gd name="connsiteX7" fmla="*/ 507282 w 4784141"/>
                  <a:gd name="connsiteY7" fmla="*/ 692306 h 4773425"/>
                  <a:gd name="connsiteX8" fmla="*/ 2532073 w 4784141"/>
                  <a:gd name="connsiteY8" fmla="*/ 0 h 4773425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58783 w 4784614"/>
                  <a:gd name="connsiteY0" fmla="*/ 525 h 4757924"/>
                  <a:gd name="connsiteX1" fmla="*/ 3892210 w 4784614"/>
                  <a:gd name="connsiteY1" fmla="*/ 373855 h 4757924"/>
                  <a:gd name="connsiteX2" fmla="*/ 4760478 w 4784614"/>
                  <a:gd name="connsiteY2" fmla="*/ 1709602 h 4757924"/>
                  <a:gd name="connsiteX3" fmla="*/ 4475600 w 4784614"/>
                  <a:gd name="connsiteY3" fmla="*/ 3612783 h 4757924"/>
                  <a:gd name="connsiteX4" fmla="*/ 3444435 w 4784614"/>
                  <a:gd name="connsiteY4" fmla="*/ 4648551 h 4757924"/>
                  <a:gd name="connsiteX5" fmla="*/ 1099105 w 4784614"/>
                  <a:gd name="connsiteY5" fmla="*/ 4460932 h 4757924"/>
                  <a:gd name="connsiteX6" fmla="*/ 41023 w 4784614"/>
                  <a:gd name="connsiteY6" fmla="*/ 3037600 h 4757924"/>
                  <a:gd name="connsiteX7" fmla="*/ 507755 w 4784614"/>
                  <a:gd name="connsiteY7" fmla="*/ 676805 h 4757924"/>
                  <a:gd name="connsiteX8" fmla="*/ 2558783 w 4784614"/>
                  <a:gd name="connsiteY8" fmla="*/ 525 h 4757924"/>
                  <a:gd name="connsiteX0" fmla="*/ 2558783 w 4784614"/>
                  <a:gd name="connsiteY0" fmla="*/ 408 h 4757807"/>
                  <a:gd name="connsiteX1" fmla="*/ 3907953 w 4784614"/>
                  <a:gd name="connsiteY1" fmla="*/ 443183 h 4757807"/>
                  <a:gd name="connsiteX2" fmla="*/ 4760478 w 4784614"/>
                  <a:gd name="connsiteY2" fmla="*/ 1709485 h 4757807"/>
                  <a:gd name="connsiteX3" fmla="*/ 4475600 w 4784614"/>
                  <a:gd name="connsiteY3" fmla="*/ 3612666 h 4757807"/>
                  <a:gd name="connsiteX4" fmla="*/ 3444435 w 4784614"/>
                  <a:gd name="connsiteY4" fmla="*/ 4648434 h 4757807"/>
                  <a:gd name="connsiteX5" fmla="*/ 1099105 w 4784614"/>
                  <a:gd name="connsiteY5" fmla="*/ 4460815 h 4757807"/>
                  <a:gd name="connsiteX6" fmla="*/ 41023 w 4784614"/>
                  <a:gd name="connsiteY6" fmla="*/ 3037483 h 4757807"/>
                  <a:gd name="connsiteX7" fmla="*/ 507755 w 4784614"/>
                  <a:gd name="connsiteY7" fmla="*/ 676688 h 4757807"/>
                  <a:gd name="connsiteX8" fmla="*/ 2558783 w 4784614"/>
                  <a:gd name="connsiteY8" fmla="*/ 408 h 4757807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90 h 4954518"/>
                  <a:gd name="connsiteX1" fmla="*/ 3910127 w 4786788"/>
                  <a:gd name="connsiteY1" fmla="*/ 639894 h 4954518"/>
                  <a:gd name="connsiteX2" fmla="*/ 4762652 w 4786788"/>
                  <a:gd name="connsiteY2" fmla="*/ 1906196 h 4954518"/>
                  <a:gd name="connsiteX3" fmla="*/ 4477774 w 4786788"/>
                  <a:gd name="connsiteY3" fmla="*/ 3809377 h 4954518"/>
                  <a:gd name="connsiteX4" fmla="*/ 3446609 w 4786788"/>
                  <a:gd name="connsiteY4" fmla="*/ 4845145 h 4954518"/>
                  <a:gd name="connsiteX5" fmla="*/ 1101279 w 4786788"/>
                  <a:gd name="connsiteY5" fmla="*/ 4657526 h 4954518"/>
                  <a:gd name="connsiteX6" fmla="*/ 43197 w 4786788"/>
                  <a:gd name="connsiteY6" fmla="*/ 3234194 h 4954518"/>
                  <a:gd name="connsiteX7" fmla="*/ 509929 w 4786788"/>
                  <a:gd name="connsiteY7" fmla="*/ 873399 h 4954518"/>
                  <a:gd name="connsiteX8" fmla="*/ 2675744 w 4786788"/>
                  <a:gd name="connsiteY8" fmla="*/ 290 h 4954518"/>
                  <a:gd name="connsiteX0" fmla="*/ 2675744 w 4786788"/>
                  <a:gd name="connsiteY0" fmla="*/ 326 h 4954554"/>
                  <a:gd name="connsiteX1" fmla="*/ 3990884 w 4786788"/>
                  <a:gd name="connsiteY1" fmla="*/ 591130 h 4954554"/>
                  <a:gd name="connsiteX2" fmla="*/ 4762652 w 4786788"/>
                  <a:gd name="connsiteY2" fmla="*/ 1906232 h 4954554"/>
                  <a:gd name="connsiteX3" fmla="*/ 4477774 w 4786788"/>
                  <a:gd name="connsiteY3" fmla="*/ 3809413 h 4954554"/>
                  <a:gd name="connsiteX4" fmla="*/ 3446609 w 4786788"/>
                  <a:gd name="connsiteY4" fmla="*/ 4845181 h 4954554"/>
                  <a:gd name="connsiteX5" fmla="*/ 1101279 w 4786788"/>
                  <a:gd name="connsiteY5" fmla="*/ 4657562 h 4954554"/>
                  <a:gd name="connsiteX6" fmla="*/ 43197 w 4786788"/>
                  <a:gd name="connsiteY6" fmla="*/ 3234230 h 4954554"/>
                  <a:gd name="connsiteX7" fmla="*/ 509929 w 4786788"/>
                  <a:gd name="connsiteY7" fmla="*/ 873435 h 4954554"/>
                  <a:gd name="connsiteX8" fmla="*/ 2675744 w 4786788"/>
                  <a:gd name="connsiteY8" fmla="*/ 326 h 4954554"/>
                  <a:gd name="connsiteX0" fmla="*/ 2662196 w 4773240"/>
                  <a:gd name="connsiteY0" fmla="*/ 326 h 4954554"/>
                  <a:gd name="connsiteX1" fmla="*/ 3977336 w 4773240"/>
                  <a:gd name="connsiteY1" fmla="*/ 591130 h 4954554"/>
                  <a:gd name="connsiteX2" fmla="*/ 4749104 w 4773240"/>
                  <a:gd name="connsiteY2" fmla="*/ 1906232 h 4954554"/>
                  <a:gd name="connsiteX3" fmla="*/ 4464226 w 4773240"/>
                  <a:gd name="connsiteY3" fmla="*/ 3809413 h 4954554"/>
                  <a:gd name="connsiteX4" fmla="*/ 3433061 w 4773240"/>
                  <a:gd name="connsiteY4" fmla="*/ 4845181 h 4954554"/>
                  <a:gd name="connsiteX5" fmla="*/ 1087731 w 4773240"/>
                  <a:gd name="connsiteY5" fmla="*/ 4657562 h 4954554"/>
                  <a:gd name="connsiteX6" fmla="*/ 29649 w 4773240"/>
                  <a:gd name="connsiteY6" fmla="*/ 3234230 h 4954554"/>
                  <a:gd name="connsiteX7" fmla="*/ 640977 w 4773240"/>
                  <a:gd name="connsiteY7" fmla="*/ 730117 h 4954554"/>
                  <a:gd name="connsiteX8" fmla="*/ 2662196 w 4773240"/>
                  <a:gd name="connsiteY8" fmla="*/ 326 h 4954554"/>
                  <a:gd name="connsiteX0" fmla="*/ 2664762 w 4775806"/>
                  <a:gd name="connsiteY0" fmla="*/ 326 h 4954554"/>
                  <a:gd name="connsiteX1" fmla="*/ 3979902 w 4775806"/>
                  <a:gd name="connsiteY1" fmla="*/ 591130 h 4954554"/>
                  <a:gd name="connsiteX2" fmla="*/ 4751670 w 4775806"/>
                  <a:gd name="connsiteY2" fmla="*/ 1906232 h 4954554"/>
                  <a:gd name="connsiteX3" fmla="*/ 4466792 w 4775806"/>
                  <a:gd name="connsiteY3" fmla="*/ 3809413 h 4954554"/>
                  <a:gd name="connsiteX4" fmla="*/ 3435627 w 4775806"/>
                  <a:gd name="connsiteY4" fmla="*/ 4845181 h 4954554"/>
                  <a:gd name="connsiteX5" fmla="*/ 1090297 w 4775806"/>
                  <a:gd name="connsiteY5" fmla="*/ 4657562 h 4954554"/>
                  <a:gd name="connsiteX6" fmla="*/ 32215 w 4775806"/>
                  <a:gd name="connsiteY6" fmla="*/ 3234230 h 4954554"/>
                  <a:gd name="connsiteX7" fmla="*/ 607899 w 4775806"/>
                  <a:gd name="connsiteY7" fmla="*/ 806182 h 4954554"/>
                  <a:gd name="connsiteX8" fmla="*/ 2664762 w 4775806"/>
                  <a:gd name="connsiteY8" fmla="*/ 326 h 4954554"/>
                  <a:gd name="connsiteX0" fmla="*/ 2673549 w 4784593"/>
                  <a:gd name="connsiteY0" fmla="*/ 326 h 4954554"/>
                  <a:gd name="connsiteX1" fmla="*/ 3988689 w 4784593"/>
                  <a:gd name="connsiteY1" fmla="*/ 591130 h 4954554"/>
                  <a:gd name="connsiteX2" fmla="*/ 4760457 w 4784593"/>
                  <a:gd name="connsiteY2" fmla="*/ 1906232 h 4954554"/>
                  <a:gd name="connsiteX3" fmla="*/ 4475579 w 4784593"/>
                  <a:gd name="connsiteY3" fmla="*/ 3809413 h 4954554"/>
                  <a:gd name="connsiteX4" fmla="*/ 3444414 w 4784593"/>
                  <a:gd name="connsiteY4" fmla="*/ 4845181 h 4954554"/>
                  <a:gd name="connsiteX5" fmla="*/ 1099084 w 4784593"/>
                  <a:gd name="connsiteY5" fmla="*/ 4657562 h 4954554"/>
                  <a:gd name="connsiteX6" fmla="*/ 41002 w 4784593"/>
                  <a:gd name="connsiteY6" fmla="*/ 3234230 h 4954554"/>
                  <a:gd name="connsiteX7" fmla="*/ 616686 w 4784593"/>
                  <a:gd name="connsiteY7" fmla="*/ 806182 h 4954554"/>
                  <a:gd name="connsiteX8" fmla="*/ 2673549 w 4784593"/>
                  <a:gd name="connsiteY8" fmla="*/ 326 h 4954554"/>
                  <a:gd name="connsiteX0" fmla="*/ 2649000 w 4760044"/>
                  <a:gd name="connsiteY0" fmla="*/ 326 h 4964273"/>
                  <a:gd name="connsiteX1" fmla="*/ 3964140 w 4760044"/>
                  <a:gd name="connsiteY1" fmla="*/ 591130 h 4964273"/>
                  <a:gd name="connsiteX2" fmla="*/ 4735908 w 4760044"/>
                  <a:gd name="connsiteY2" fmla="*/ 1906232 h 4964273"/>
                  <a:gd name="connsiteX3" fmla="*/ 4451030 w 4760044"/>
                  <a:gd name="connsiteY3" fmla="*/ 3809413 h 4964273"/>
                  <a:gd name="connsiteX4" fmla="*/ 3419865 w 4760044"/>
                  <a:gd name="connsiteY4" fmla="*/ 4845181 h 4964273"/>
                  <a:gd name="connsiteX5" fmla="*/ 1074535 w 4760044"/>
                  <a:gd name="connsiteY5" fmla="*/ 4657562 h 4964273"/>
                  <a:gd name="connsiteX6" fmla="*/ 33359 w 4760044"/>
                  <a:gd name="connsiteY6" fmla="*/ 2995991 h 4964273"/>
                  <a:gd name="connsiteX7" fmla="*/ 592137 w 4760044"/>
                  <a:gd name="connsiteY7" fmla="*/ 806182 h 4964273"/>
                  <a:gd name="connsiteX8" fmla="*/ 2649000 w 4760044"/>
                  <a:gd name="connsiteY8" fmla="*/ 326 h 4964273"/>
                  <a:gd name="connsiteX0" fmla="*/ 2649000 w 4849475"/>
                  <a:gd name="connsiteY0" fmla="*/ -4 h 4963943"/>
                  <a:gd name="connsiteX1" fmla="*/ 4735908 w 4849475"/>
                  <a:gd name="connsiteY1" fmla="*/ 1905902 h 4963943"/>
                  <a:gd name="connsiteX2" fmla="*/ 4451030 w 4849475"/>
                  <a:gd name="connsiteY2" fmla="*/ 3809083 h 4963943"/>
                  <a:gd name="connsiteX3" fmla="*/ 3419865 w 4849475"/>
                  <a:gd name="connsiteY3" fmla="*/ 4844851 h 4963943"/>
                  <a:gd name="connsiteX4" fmla="*/ 1074535 w 4849475"/>
                  <a:gd name="connsiteY4" fmla="*/ 4657232 h 4963943"/>
                  <a:gd name="connsiteX5" fmla="*/ 33359 w 4849475"/>
                  <a:gd name="connsiteY5" fmla="*/ 2995661 h 4963943"/>
                  <a:gd name="connsiteX6" fmla="*/ 592137 w 4849475"/>
                  <a:gd name="connsiteY6" fmla="*/ 805852 h 4963943"/>
                  <a:gd name="connsiteX7" fmla="*/ 2649000 w 4849475"/>
                  <a:gd name="connsiteY7" fmla="*/ -4 h 4963943"/>
                  <a:gd name="connsiteX0" fmla="*/ 2649000 w 4750338"/>
                  <a:gd name="connsiteY0" fmla="*/ -4 h 4963943"/>
                  <a:gd name="connsiteX1" fmla="*/ 4615020 w 4750338"/>
                  <a:gd name="connsiteY1" fmla="*/ 1658609 h 4963943"/>
                  <a:gd name="connsiteX2" fmla="*/ 4451030 w 4750338"/>
                  <a:gd name="connsiteY2" fmla="*/ 3809083 h 4963943"/>
                  <a:gd name="connsiteX3" fmla="*/ 3419865 w 4750338"/>
                  <a:gd name="connsiteY3" fmla="*/ 4844851 h 4963943"/>
                  <a:gd name="connsiteX4" fmla="*/ 1074535 w 4750338"/>
                  <a:gd name="connsiteY4" fmla="*/ 4657232 h 4963943"/>
                  <a:gd name="connsiteX5" fmla="*/ 33359 w 4750338"/>
                  <a:gd name="connsiteY5" fmla="*/ 2995661 h 4963943"/>
                  <a:gd name="connsiteX6" fmla="*/ 592137 w 4750338"/>
                  <a:gd name="connsiteY6" fmla="*/ 805852 h 4963943"/>
                  <a:gd name="connsiteX7" fmla="*/ 2649000 w 4750338"/>
                  <a:gd name="connsiteY7" fmla="*/ -4 h 4963943"/>
                  <a:gd name="connsiteX0" fmla="*/ 2158871 w 4260209"/>
                  <a:gd name="connsiteY0" fmla="*/ -4 h 5086984"/>
                  <a:gd name="connsiteX1" fmla="*/ 4124891 w 4260209"/>
                  <a:gd name="connsiteY1" fmla="*/ 1658609 h 5086984"/>
                  <a:gd name="connsiteX2" fmla="*/ 3960901 w 4260209"/>
                  <a:gd name="connsiteY2" fmla="*/ 3809083 h 5086984"/>
                  <a:gd name="connsiteX3" fmla="*/ 2929736 w 4260209"/>
                  <a:gd name="connsiteY3" fmla="*/ 4844851 h 5086984"/>
                  <a:gd name="connsiteX4" fmla="*/ 584406 w 4260209"/>
                  <a:gd name="connsiteY4" fmla="*/ 4657232 h 5086984"/>
                  <a:gd name="connsiteX5" fmla="*/ 102008 w 4260209"/>
                  <a:gd name="connsiteY5" fmla="*/ 805852 h 5086984"/>
                  <a:gd name="connsiteX6" fmla="*/ 2158871 w 4260209"/>
                  <a:gd name="connsiteY6" fmla="*/ -4 h 5086984"/>
                  <a:gd name="connsiteX0" fmla="*/ 2341715 w 4443053"/>
                  <a:gd name="connsiteY0" fmla="*/ -4 h 4937580"/>
                  <a:gd name="connsiteX1" fmla="*/ 4307735 w 4443053"/>
                  <a:gd name="connsiteY1" fmla="*/ 1658609 h 4937580"/>
                  <a:gd name="connsiteX2" fmla="*/ 4143745 w 4443053"/>
                  <a:gd name="connsiteY2" fmla="*/ 3809083 h 4937580"/>
                  <a:gd name="connsiteX3" fmla="*/ 3112580 w 4443053"/>
                  <a:gd name="connsiteY3" fmla="*/ 4844851 h 4937580"/>
                  <a:gd name="connsiteX4" fmla="*/ 321924 w 4443053"/>
                  <a:gd name="connsiteY4" fmla="*/ 4230304 h 4937580"/>
                  <a:gd name="connsiteX5" fmla="*/ 284852 w 4443053"/>
                  <a:gd name="connsiteY5" fmla="*/ 805852 h 4937580"/>
                  <a:gd name="connsiteX6" fmla="*/ 2341715 w 4443053"/>
                  <a:gd name="connsiteY6" fmla="*/ -4 h 4937580"/>
                  <a:gd name="connsiteX0" fmla="*/ 2567003 w 4668341"/>
                  <a:gd name="connsiteY0" fmla="*/ -4 h 4924017"/>
                  <a:gd name="connsiteX1" fmla="*/ 4533023 w 4668341"/>
                  <a:gd name="connsiteY1" fmla="*/ 1658609 h 4924017"/>
                  <a:gd name="connsiteX2" fmla="*/ 4369033 w 4668341"/>
                  <a:gd name="connsiteY2" fmla="*/ 3809083 h 4924017"/>
                  <a:gd name="connsiteX3" fmla="*/ 3337868 w 4668341"/>
                  <a:gd name="connsiteY3" fmla="*/ 4844851 h 4924017"/>
                  <a:gd name="connsiteX4" fmla="*/ 547212 w 4668341"/>
                  <a:gd name="connsiteY4" fmla="*/ 4230304 h 4924017"/>
                  <a:gd name="connsiteX5" fmla="*/ 169043 w 4668341"/>
                  <a:gd name="connsiteY5" fmla="*/ 1352706 h 4924017"/>
                  <a:gd name="connsiteX6" fmla="*/ 2567003 w 4668341"/>
                  <a:gd name="connsiteY6" fmla="*/ -4 h 492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8341" h="4924017">
                    <a:moveTo>
                      <a:pt x="2567003" y="-4"/>
                    </a:moveTo>
                    <a:cubicBezTo>
                      <a:pt x="3257631" y="183338"/>
                      <a:pt x="4232685" y="1023761"/>
                      <a:pt x="4533023" y="1658609"/>
                    </a:cubicBezTo>
                    <a:cubicBezTo>
                      <a:pt x="4833361" y="2293457"/>
                      <a:pt x="4568226" y="3278043"/>
                      <a:pt x="4369033" y="3809083"/>
                    </a:cubicBezTo>
                    <a:cubicBezTo>
                      <a:pt x="4169841" y="4340123"/>
                      <a:pt x="3650694" y="4729882"/>
                      <a:pt x="3337868" y="4844851"/>
                    </a:cubicBezTo>
                    <a:cubicBezTo>
                      <a:pt x="2627022" y="5065916"/>
                      <a:pt x="1075350" y="4812328"/>
                      <a:pt x="547212" y="4230304"/>
                    </a:cubicBezTo>
                    <a:cubicBezTo>
                      <a:pt x="19074" y="3648280"/>
                      <a:pt x="-167589" y="2057757"/>
                      <a:pt x="169043" y="1352706"/>
                    </a:cubicBezTo>
                    <a:cubicBezTo>
                      <a:pt x="505675" y="647655"/>
                      <a:pt x="1914330" y="30744"/>
                      <a:pt x="2567003" y="-4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FE243CB5-5AF1-109D-AC9F-46E945EAA5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532479">
              <a:off x="950678" y="6193473"/>
              <a:ext cx="1338349" cy="535670"/>
            </a:xfrm>
            <a:custGeom>
              <a:avLst/>
              <a:gdLst>
                <a:gd name="connsiteX0" fmla="*/ 1338349 w 1338349"/>
                <a:gd name="connsiteY0" fmla="*/ 347818 h 535670"/>
                <a:gd name="connsiteX1" fmla="*/ 1287341 w 1338349"/>
                <a:gd name="connsiteY1" fmla="*/ 535530 h 535670"/>
                <a:gd name="connsiteX2" fmla="*/ 372868 w 1338349"/>
                <a:gd name="connsiteY2" fmla="*/ 397570 h 535670"/>
                <a:gd name="connsiteX3" fmla="*/ 245339 w 1338349"/>
                <a:gd name="connsiteY3" fmla="*/ 374153 h 535670"/>
                <a:gd name="connsiteX4" fmla="*/ 0 w 1338349"/>
                <a:gd name="connsiteY4" fmla="*/ 69826 h 535670"/>
                <a:gd name="connsiteX5" fmla="*/ 36770 w 1338349"/>
                <a:gd name="connsiteY5" fmla="*/ 0 h 535670"/>
                <a:gd name="connsiteX6" fmla="*/ 159700 w 1338349"/>
                <a:gd name="connsiteY6" fmla="*/ 32956 h 535670"/>
                <a:gd name="connsiteX7" fmla="*/ 1338349 w 1338349"/>
                <a:gd name="connsiteY7" fmla="*/ 347818 h 53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8349" h="535670">
                  <a:moveTo>
                    <a:pt x="1338349" y="347818"/>
                  </a:moveTo>
                  <a:cubicBezTo>
                    <a:pt x="1334499" y="384480"/>
                    <a:pt x="1300731" y="541013"/>
                    <a:pt x="1287341" y="535530"/>
                  </a:cubicBezTo>
                  <a:cubicBezTo>
                    <a:pt x="1136748" y="531428"/>
                    <a:pt x="720671" y="460643"/>
                    <a:pt x="372868" y="397570"/>
                  </a:cubicBezTo>
                  <a:lnTo>
                    <a:pt x="245339" y="374153"/>
                  </a:lnTo>
                  <a:lnTo>
                    <a:pt x="0" y="69826"/>
                  </a:lnTo>
                  <a:lnTo>
                    <a:pt x="36770" y="0"/>
                  </a:lnTo>
                  <a:lnTo>
                    <a:pt x="159700" y="32956"/>
                  </a:lnTo>
                  <a:cubicBezTo>
                    <a:pt x="552583" y="137910"/>
                    <a:pt x="1300698" y="323919"/>
                    <a:pt x="1338349" y="347818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34" name="Picture 10" descr="Intelligenza Artificiale: perché è così importante per il controllo del traffico  aereo? - Issuu">
            <a:extLst>
              <a:ext uri="{FF2B5EF4-FFF2-40B4-BE49-F238E27FC236}">
                <a16:creationId xmlns:a16="http://schemas.microsoft.com/office/drawing/2014/main" id="{354EE293-5266-5E42-E8D3-9BB38A6EF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-1" b="1637"/>
          <a:stretch/>
        </p:blipFill>
        <p:spPr bwMode="auto">
          <a:xfrm>
            <a:off x="5086345" y="2555052"/>
            <a:ext cx="4057649" cy="258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AA7A18-2E1C-1C87-A1D0-D354E60123B8}"/>
              </a:ext>
            </a:extLst>
          </p:cNvPr>
          <p:cNvSpPr txBox="1"/>
          <p:nvPr/>
        </p:nvSpPr>
        <p:spPr>
          <a:xfrm>
            <a:off x="1295293" y="1508320"/>
            <a:ext cx="3650418" cy="34612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At the moment there are no alternatives to the human ATCO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To ensure safety in flight is still a need for man or women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 are designing artificial intelligence solutions for simulations, where there is the possibility of flexible use, mainly to improve training techniques.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Quality of training = safety  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770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7F2811-382B-C248-9727-832D0625E6B2}"/>
              </a:ext>
            </a:extLst>
          </p:cNvPr>
          <p:cNvSpPr/>
          <p:nvPr/>
        </p:nvSpPr>
        <p:spPr>
          <a:xfrm>
            <a:off x="1191" y="-22578"/>
            <a:ext cx="9141618" cy="39662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26E63A-FDB9-674D-A82D-BF40F4BCE94A}"/>
              </a:ext>
            </a:extLst>
          </p:cNvPr>
          <p:cNvGrpSpPr/>
          <p:nvPr/>
        </p:nvGrpSpPr>
        <p:grpSpPr>
          <a:xfrm>
            <a:off x="657226" y="2091370"/>
            <a:ext cx="7905750" cy="1010923"/>
            <a:chOff x="5148395" y="4930244"/>
            <a:chExt cx="14080857" cy="26957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60B3D3-56C1-D04E-A5E3-75B695A5ECF7}"/>
                </a:ext>
              </a:extLst>
            </p:cNvPr>
            <p:cNvSpPr txBox="1"/>
            <p:nvPr/>
          </p:nvSpPr>
          <p:spPr>
            <a:xfrm>
              <a:off x="5148395" y="4930244"/>
              <a:ext cx="14080857" cy="178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50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THANKS FOR YOUR ATTENTION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BBFFF4-300A-4C48-98A5-5CFB74E762C0}"/>
                </a:ext>
              </a:extLst>
            </p:cNvPr>
            <p:cNvSpPr txBox="1"/>
            <p:nvPr/>
          </p:nvSpPr>
          <p:spPr>
            <a:xfrm>
              <a:off x="8001574" y="6805299"/>
              <a:ext cx="8374499" cy="82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b="1" spc="113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DCB51-9231-8940-8D90-D747B41BC6D4}"/>
              </a:ext>
            </a:extLst>
          </p:cNvPr>
          <p:cNvSpPr/>
          <p:nvPr/>
        </p:nvSpPr>
        <p:spPr>
          <a:xfrm>
            <a:off x="1191" y="3966210"/>
            <a:ext cx="9141618" cy="1828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A3202-3266-5146-BFB4-E1CBC27ACECD}"/>
              </a:ext>
            </a:extLst>
          </p:cNvPr>
          <p:cNvSpPr/>
          <p:nvPr/>
        </p:nvSpPr>
        <p:spPr>
          <a:xfrm>
            <a:off x="1191" y="4149090"/>
            <a:ext cx="9141618" cy="994410"/>
          </a:xfrm>
          <a:prstGeom prst="rect">
            <a:avLst/>
          </a:prstGeom>
          <a:solidFill>
            <a:srgbClr val="384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40BA889-5AAF-4C39-8CDD-94CF64A92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979" y="644550"/>
            <a:ext cx="2100041" cy="1070801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5D29BB08-BA99-4B2B-8D1C-986A357582BC}"/>
              </a:ext>
            </a:extLst>
          </p:cNvPr>
          <p:cNvSpPr txBox="1"/>
          <p:nvPr/>
        </p:nvSpPr>
        <p:spPr>
          <a:xfrm>
            <a:off x="5957995" y="4525108"/>
            <a:ext cx="3140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113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enav.it</a:t>
            </a:r>
            <a:endParaRPr lang="en-US" sz="506" b="1" spc="113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7F2811-382B-C248-9727-832D0625E6B2}"/>
              </a:ext>
            </a:extLst>
          </p:cNvPr>
          <p:cNvSpPr/>
          <p:nvPr/>
        </p:nvSpPr>
        <p:spPr>
          <a:xfrm>
            <a:off x="1191" y="0"/>
            <a:ext cx="9141618" cy="39662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800A4B8C-ECAD-4AE5-BC9D-404955E5C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" y="-21262"/>
            <a:ext cx="9141618" cy="4570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0B3D3-56C1-D04E-A5E3-75B695A5ECF7}"/>
              </a:ext>
            </a:extLst>
          </p:cNvPr>
          <p:cNvSpPr txBox="1"/>
          <p:nvPr/>
        </p:nvSpPr>
        <p:spPr>
          <a:xfrm>
            <a:off x="294216" y="1929436"/>
            <a:ext cx="481930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ENAV Training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DCB51-9231-8940-8D90-D747B41BC6D4}"/>
              </a:ext>
            </a:extLst>
          </p:cNvPr>
          <p:cNvSpPr/>
          <p:nvPr/>
        </p:nvSpPr>
        <p:spPr>
          <a:xfrm>
            <a:off x="1191" y="3966210"/>
            <a:ext cx="9141618" cy="182880"/>
          </a:xfrm>
          <a:prstGeom prst="rect">
            <a:avLst/>
          </a:prstGeom>
          <a:solidFill>
            <a:srgbClr val="566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A3202-3266-5146-BFB4-E1CBC27ACECD}"/>
              </a:ext>
            </a:extLst>
          </p:cNvPr>
          <p:cNvSpPr/>
          <p:nvPr/>
        </p:nvSpPr>
        <p:spPr>
          <a:xfrm>
            <a:off x="1191" y="4149090"/>
            <a:ext cx="9141618" cy="994410"/>
          </a:xfrm>
          <a:prstGeom prst="rect">
            <a:avLst/>
          </a:prstGeom>
          <a:solidFill>
            <a:srgbClr val="384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E3F51FF-2E54-4727-A242-7140EB7BE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160" y="4255901"/>
            <a:ext cx="1687036" cy="86021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83B401C-3A74-49FB-B473-69347F9756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049" y="935263"/>
            <a:ext cx="1671636" cy="421481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C4A9378C-CE98-6F6E-35D4-6CB98B38729B}"/>
              </a:ext>
            </a:extLst>
          </p:cNvPr>
          <p:cNvSpPr txBox="1"/>
          <p:nvPr/>
        </p:nvSpPr>
        <p:spPr>
          <a:xfrm>
            <a:off x="-81936" y="3613160"/>
            <a:ext cx="3140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spc="113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Roma 10</a:t>
            </a:r>
            <a:r>
              <a:rPr lang="en-US" sz="1100" b="1" spc="113" baseline="30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1100" b="1" spc="113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/11/2023</a:t>
            </a:r>
          </a:p>
        </p:txBody>
      </p:sp>
    </p:spTree>
    <p:extLst>
      <p:ext uri="{BB962C8B-B14F-4D97-AF65-F5344CB8AC3E}">
        <p14:creationId xmlns:p14="http://schemas.microsoft.com/office/powerpoint/2010/main" val="21072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B5F5454-57A3-503A-35DA-6B9544D1AB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4"/>
          <a:stretch/>
        </p:blipFill>
        <p:spPr bwMode="auto">
          <a:xfrm>
            <a:off x="707666" y="10"/>
            <a:ext cx="8436334" cy="278294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735D33-02FA-6CB0-8CD1-F2E38A4E3163}"/>
              </a:ext>
            </a:extLst>
          </p:cNvPr>
          <p:cNvSpPr txBox="1"/>
          <p:nvPr/>
        </p:nvSpPr>
        <p:spPr>
          <a:xfrm>
            <a:off x="1267624" y="2989566"/>
            <a:ext cx="5614060" cy="1839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Enav Training Center 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Future Expectations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ENAV Training Pillars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91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5DE3A7C5-CB06-4CFD-A851-7EE16D1BB3E8}"/>
              </a:ext>
            </a:extLst>
          </p:cNvPr>
          <p:cNvSpPr txBox="1"/>
          <p:nvPr/>
        </p:nvSpPr>
        <p:spPr>
          <a:xfrm>
            <a:off x="1454214" y="196472"/>
            <a:ext cx="76866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14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Realistic training environment, modern training methods and infrastructure, a pool of high qualified and experienced </a:t>
            </a:r>
            <a:r>
              <a:rPr lang="en-US" sz="1400" dirty="0">
                <a:solidFill>
                  <a:srgbClr val="1F3864"/>
                </a:solidFill>
                <a:latin typeface="Calibri" charset="0"/>
                <a:ea typeface="Calibri" charset="0"/>
                <a:cs typeface="Calibri" charset="0"/>
              </a:rPr>
              <a:t>trainers</a:t>
            </a:r>
            <a:r>
              <a:rPr lang="en-US" sz="14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 to answer our Customers’ toughest needs: </a:t>
            </a:r>
          </a:p>
          <a:p>
            <a:pPr algn="just">
              <a:lnSpc>
                <a:spcPct val="90000"/>
              </a:lnSpc>
            </a:pPr>
            <a:r>
              <a:rPr lang="en-US" sz="1400" i="1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ENAV Training Center, the value of training 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40513180-C291-4A4C-97B3-A3DDB4F812EF}"/>
              </a:ext>
            </a:extLst>
          </p:cNvPr>
          <p:cNvSpPr/>
          <p:nvPr/>
        </p:nvSpPr>
        <p:spPr bwMode="auto">
          <a:xfrm>
            <a:off x="684067" y="888949"/>
            <a:ext cx="8414412" cy="324000"/>
          </a:xfrm>
          <a:prstGeom prst="roundRect">
            <a:avLst>
              <a:gd name="adj" fmla="val 0"/>
            </a:avLst>
          </a:prstGeom>
          <a:solidFill>
            <a:srgbClr val="1F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200" b="1" kern="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9554-6B93-4B1D-BF62-C844D3FEA515}"/>
              </a:ext>
            </a:extLst>
          </p:cNvPr>
          <p:cNvSpPr/>
          <p:nvPr/>
        </p:nvSpPr>
        <p:spPr>
          <a:xfrm rot="16200000">
            <a:off x="-1432567" y="1531858"/>
            <a:ext cx="3648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Areas of Excellence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Trainings</a:t>
            </a:r>
          </a:p>
        </p:txBody>
      </p:sp>
      <p:pic>
        <p:nvPicPr>
          <p:cNvPr id="16" name="Immagine 24">
            <a:extLst>
              <a:ext uri="{FF2B5EF4-FFF2-40B4-BE49-F238E27FC236}">
                <a16:creationId xmlns:a16="http://schemas.microsoft.com/office/drawing/2014/main" id="{0513A9B5-2C64-4BA2-8B14-4950D3E61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7" t="8303" r="45530" b="40152"/>
          <a:stretch/>
        </p:blipFill>
        <p:spPr>
          <a:xfrm>
            <a:off x="601089" y="133899"/>
            <a:ext cx="936104" cy="792088"/>
          </a:xfrm>
          <a:prstGeom prst="rect">
            <a:avLst/>
          </a:prstGeom>
        </p:spPr>
      </p:pic>
      <p:sp>
        <p:nvSpPr>
          <p:cNvPr id="20" name="CasellaDiTesto 2">
            <a:extLst>
              <a:ext uri="{FF2B5EF4-FFF2-40B4-BE49-F238E27FC236}">
                <a16:creationId xmlns:a16="http://schemas.microsoft.com/office/drawing/2014/main" id="{DE7C6FB4-8DAA-40F2-A16C-4D73335A516F}"/>
              </a:ext>
            </a:extLst>
          </p:cNvPr>
          <p:cNvSpPr txBox="1"/>
          <p:nvPr/>
        </p:nvSpPr>
        <p:spPr>
          <a:xfrm>
            <a:off x="684067" y="1265226"/>
            <a:ext cx="3453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Training Facilities and state-of-the-art Simulators</a:t>
            </a:r>
          </a:p>
        </p:txBody>
      </p:sp>
      <p:sp>
        <p:nvSpPr>
          <p:cNvPr id="22" name="CasellaDiTesto 13">
            <a:extLst>
              <a:ext uri="{FF2B5EF4-FFF2-40B4-BE49-F238E27FC236}">
                <a16:creationId xmlns:a16="http://schemas.microsoft.com/office/drawing/2014/main" id="{46993F4E-9389-4530-A189-6523F83DACE0}"/>
              </a:ext>
            </a:extLst>
          </p:cNvPr>
          <p:cNvSpPr txBox="1"/>
          <p:nvPr/>
        </p:nvSpPr>
        <p:spPr>
          <a:xfrm>
            <a:off x="956114" y="1569552"/>
            <a:ext cx="434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200" b="1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Forlì</a:t>
            </a:r>
            <a:r>
              <a:rPr lang="it-IT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 Training Center</a:t>
            </a:r>
            <a:r>
              <a:rPr lang="it-IT" sz="10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0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radar simulation rooms (24 positions)</a:t>
            </a: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1 procedural control simulation room </a:t>
            </a: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5 3D 270° control tower simulators</a:t>
            </a: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1 Remote Tower Simulator</a:t>
            </a:r>
            <a:endParaRPr lang="it-IT" sz="1200" dirty="0">
              <a:solidFill>
                <a:srgbClr val="0F2D75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1 CRJ  flight simulator</a:t>
            </a:r>
            <a:r>
              <a:rPr lang="it-IT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8 STD (Simulator Training Device) portable</a:t>
            </a:r>
            <a:endParaRPr lang="it-IT" sz="1200" dirty="0">
              <a:solidFill>
                <a:srgbClr val="0F2D75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6 classrooms</a:t>
            </a:r>
            <a:endParaRPr lang="it-IT" sz="1200" dirty="0">
              <a:solidFill>
                <a:srgbClr val="0F2D75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Specialised library</a:t>
            </a:r>
            <a:r>
              <a:rPr lang="it-IT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246063" indent="-160338" defTabSz="884771">
              <a:buClr>
                <a:srgbClr val="FFC000"/>
              </a:buClr>
              <a:buFont typeface="Wingdings" pitchFamily="2" charset="2"/>
              <a:buChar char="§"/>
              <a:tabLst>
                <a:tab pos="221461" algn="l"/>
              </a:tabLst>
            </a:pPr>
            <a:r>
              <a:rPr lang="en-GB" sz="1200" dirty="0">
                <a:solidFill>
                  <a:srgbClr val="0F2D75"/>
                </a:solidFill>
                <a:latin typeface="Calibri" charset="0"/>
                <a:ea typeface="Calibri" charset="0"/>
                <a:cs typeface="Calibri" charset="0"/>
              </a:rPr>
              <a:t>1 multimedia classrooms (24 stations)</a:t>
            </a:r>
            <a:endParaRPr lang="it-IT" sz="1200" dirty="0">
              <a:solidFill>
                <a:srgbClr val="0F2D7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11CFC61C-7CBE-444C-AA2B-96EF3522A670}"/>
              </a:ext>
            </a:extLst>
          </p:cNvPr>
          <p:cNvCxnSpPr>
            <a:cxnSpLocks/>
          </p:cNvCxnSpPr>
          <p:nvPr/>
        </p:nvCxnSpPr>
        <p:spPr bwMode="auto">
          <a:xfrm>
            <a:off x="846073" y="1571955"/>
            <a:ext cx="8198637" cy="0"/>
          </a:xfrm>
          <a:prstGeom prst="line">
            <a:avLst/>
          </a:prstGeom>
          <a:solidFill>
            <a:srgbClr val="60E2FA"/>
          </a:solidFill>
          <a:ln w="3175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Immagine 2" descr="Immagine che contiene edificio, bagagli, ripieno, camion&#10;&#10;Descrizione generata automaticamente">
            <a:extLst>
              <a:ext uri="{FF2B5EF4-FFF2-40B4-BE49-F238E27FC236}">
                <a16:creationId xmlns:a16="http://schemas.microsoft.com/office/drawing/2014/main" id="{A23D624F-79CC-9B5E-4A7A-E009A9ACD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3" y="3737917"/>
            <a:ext cx="3779427" cy="11534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29FA66A-35BE-66A1-78E1-93C8479812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121734" y="1706989"/>
            <a:ext cx="3840500" cy="13051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A92A2C5-C52D-779A-5C45-A35615DA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34" y="3599701"/>
            <a:ext cx="3840500" cy="99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o, sedia, arredo, Uffici&#10;&#10;Descrizione generata automaticamente">
            <a:extLst>
              <a:ext uri="{FF2B5EF4-FFF2-40B4-BE49-F238E27FC236}">
                <a16:creationId xmlns:a16="http://schemas.microsoft.com/office/drawing/2014/main" id="{C9A5BBEA-26D6-819C-B8C7-8E08B704A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10768" b="-3"/>
          <a:stretch/>
        </p:blipFill>
        <p:spPr>
          <a:xfrm>
            <a:off x="5165283" y="10"/>
            <a:ext cx="3496116" cy="2328146"/>
          </a:xfrm>
          <a:prstGeom prst="rect">
            <a:avLst/>
          </a:prstGeom>
        </p:spPr>
      </p:pic>
      <p:pic>
        <p:nvPicPr>
          <p:cNvPr id="3" name="Immagine 2" descr="Immagine che contiene interno, Uffici, arredo, sedia&#10;&#10;Descrizione generata automaticamente">
            <a:extLst>
              <a:ext uri="{FF2B5EF4-FFF2-40B4-BE49-F238E27FC236}">
                <a16:creationId xmlns:a16="http://schemas.microsoft.com/office/drawing/2014/main" id="{C96D82D3-AC19-4813-C640-A52C5D15A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8" r="-3" b="7601"/>
          <a:stretch/>
        </p:blipFill>
        <p:spPr>
          <a:xfrm>
            <a:off x="4064448" y="2448810"/>
            <a:ext cx="4596951" cy="2694693"/>
          </a:xfrm>
          <a:prstGeom prst="rect">
            <a:avLst/>
          </a:prstGeom>
        </p:spPr>
      </p:pic>
      <p:pic>
        <p:nvPicPr>
          <p:cNvPr id="9" name="Immagine 8" descr="Immagine che contiene computer, interno, Uffici, testo&#10;&#10;Descrizione generata automaticamente">
            <a:extLst>
              <a:ext uri="{FF2B5EF4-FFF2-40B4-BE49-F238E27FC236}">
                <a16:creationId xmlns:a16="http://schemas.microsoft.com/office/drawing/2014/main" id="{C50C0C66-D4FB-AC26-DA12-3073AC6459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r="4823" b="1"/>
          <a:stretch/>
        </p:blipFill>
        <p:spPr>
          <a:xfrm>
            <a:off x="482600" y="-3"/>
            <a:ext cx="4562033" cy="2940032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" name="58300015-C549-49E0-B2CE-B042A4ECA4ED" descr="58300015-C549-49E0-B2CE-B042A4ECA4ED">
            <a:extLst>
              <a:ext uri="{FF2B5EF4-FFF2-40B4-BE49-F238E27FC236}">
                <a16:creationId xmlns:a16="http://schemas.microsoft.com/office/drawing/2014/main" id="{DEEB3510-064C-E543-86E5-DD2FCF1C6A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53" r="15162" b="3"/>
          <a:stretch/>
        </p:blipFill>
        <p:spPr>
          <a:xfrm>
            <a:off x="636104" y="3060048"/>
            <a:ext cx="3524632" cy="1718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81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FCC454-0628-544C-16BF-1AC5538A1416}"/>
              </a:ext>
            </a:extLst>
          </p:cNvPr>
          <p:cNvSpPr txBox="1"/>
          <p:nvPr/>
        </p:nvSpPr>
        <p:spPr>
          <a:xfrm>
            <a:off x="1411200" y="744210"/>
            <a:ext cx="6746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</a:rPr>
              <a:t>Current</a:t>
            </a:r>
            <a:r>
              <a:rPr lang="it-IT" sz="2800" b="1" dirty="0">
                <a:solidFill>
                  <a:schemeClr val="accent1"/>
                </a:solidFill>
              </a:rPr>
              <a:t> contest </a:t>
            </a:r>
            <a:r>
              <a:rPr lang="it-IT" sz="2000" b="1" i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327AF1-D1E6-7FC3-4B8C-00E50CB37A0D}"/>
              </a:ext>
            </a:extLst>
          </p:cNvPr>
          <p:cNvSpPr txBox="1"/>
          <p:nvPr/>
        </p:nvSpPr>
        <p:spPr>
          <a:xfrm>
            <a:off x="1064384" y="1567746"/>
            <a:ext cx="7787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/>
                </a:solidFill>
              </a:rPr>
              <a:t>End of Pandemic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/>
                </a:solidFill>
              </a:rPr>
              <a:t>War in Ukraine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/>
                </a:solidFill>
              </a:rPr>
              <a:t>Energy </a:t>
            </a:r>
            <a:r>
              <a:rPr lang="it-IT" dirty="0" err="1">
                <a:solidFill>
                  <a:schemeClr val="accent1"/>
                </a:solidFill>
              </a:rPr>
              <a:t>crisis</a:t>
            </a:r>
            <a:endParaRPr lang="it-IT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chemeClr val="accent1"/>
                </a:solidFill>
              </a:rPr>
              <a:t>War in Middle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chemeClr val="accent1"/>
                </a:solidFill>
              </a:rPr>
              <a:t>Recovery of </a:t>
            </a:r>
            <a:r>
              <a:rPr lang="it-IT" altLang="it-IT" dirty="0" err="1">
                <a:solidFill>
                  <a:schemeClr val="accent1"/>
                </a:solidFill>
              </a:rPr>
              <a:t>airlines</a:t>
            </a:r>
            <a:endParaRPr lang="it-IT" altLang="it-IT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chemeClr val="accent1"/>
                </a:solidFill>
              </a:rPr>
              <a:t>ATCO </a:t>
            </a:r>
            <a:r>
              <a:rPr lang="it-IT" altLang="it-IT" dirty="0" err="1">
                <a:solidFill>
                  <a:schemeClr val="accent1"/>
                </a:solidFill>
              </a:rPr>
              <a:t>deficiencies</a:t>
            </a:r>
            <a:r>
              <a:rPr lang="it-IT" altLang="it-IT" dirty="0">
                <a:solidFill>
                  <a:schemeClr val="accent1"/>
                </a:solidFill>
              </a:rPr>
              <a:t> in Europe  </a:t>
            </a:r>
          </a:p>
          <a:p>
            <a:endParaRPr lang="it-IT" dirty="0">
              <a:solidFill>
                <a:schemeClr val="accent1"/>
              </a:solidFill>
            </a:endParaRPr>
          </a:p>
          <a:p>
            <a:r>
              <a:rPr lang="it-IT" dirty="0">
                <a:solidFill>
                  <a:schemeClr val="accent1"/>
                </a:solidFill>
              </a:rPr>
              <a:t>                        </a:t>
            </a:r>
          </a:p>
        </p:txBody>
      </p:sp>
      <p:pic>
        <p:nvPicPr>
          <p:cNvPr id="2050" name="Picture 2" descr="Difference Between Internal and External Recruitment (with Comparison  Chart) - Key Differences">
            <a:extLst>
              <a:ext uri="{FF2B5EF4-FFF2-40B4-BE49-F238E27FC236}">
                <a16:creationId xmlns:a16="http://schemas.microsoft.com/office/drawing/2014/main" id="{F2048D78-9D8E-13AA-4CD7-FC45D621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69" y="3563424"/>
            <a:ext cx="3009862" cy="14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FCC454-0628-544C-16BF-1AC5538A1416}"/>
              </a:ext>
            </a:extLst>
          </p:cNvPr>
          <p:cNvSpPr txBox="1"/>
          <p:nvPr/>
        </p:nvSpPr>
        <p:spPr>
          <a:xfrm>
            <a:off x="1411200" y="433842"/>
            <a:ext cx="6746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</a:rPr>
              <a:t>What</a:t>
            </a:r>
            <a:r>
              <a:rPr lang="it-IT" sz="2800" b="1" dirty="0">
                <a:solidFill>
                  <a:schemeClr val="accent1"/>
                </a:solidFill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</a:rPr>
              <a:t>we</a:t>
            </a:r>
            <a:r>
              <a:rPr lang="it-IT" sz="2800" b="1" dirty="0">
                <a:solidFill>
                  <a:schemeClr val="accent1"/>
                </a:solidFill>
              </a:rPr>
              <a:t> are </a:t>
            </a:r>
            <a:r>
              <a:rPr lang="it-IT" sz="2800" b="1" dirty="0" err="1">
                <a:solidFill>
                  <a:schemeClr val="accent1"/>
                </a:solidFill>
              </a:rPr>
              <a:t>doing</a:t>
            </a:r>
            <a:r>
              <a:rPr lang="it-IT" sz="2800" b="1" dirty="0">
                <a:solidFill>
                  <a:schemeClr val="accent1"/>
                </a:solidFill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</a:rPr>
              <a:t>at</a:t>
            </a:r>
            <a:r>
              <a:rPr lang="it-IT" sz="2800" b="1" dirty="0">
                <a:solidFill>
                  <a:schemeClr val="accent1"/>
                </a:solidFill>
              </a:rPr>
              <a:t> the Training Center</a:t>
            </a:r>
          </a:p>
          <a:p>
            <a:pPr algn="ctr"/>
            <a:r>
              <a:rPr lang="it-IT" sz="2000" b="1" i="1" dirty="0" err="1">
                <a:solidFill>
                  <a:schemeClr val="accent1"/>
                </a:solidFill>
              </a:rPr>
              <a:t>Hiring</a:t>
            </a:r>
            <a:r>
              <a:rPr lang="it-IT" sz="2000" b="1" i="1" dirty="0">
                <a:solidFill>
                  <a:schemeClr val="accent1"/>
                </a:solidFill>
              </a:rPr>
              <a:t> </a:t>
            </a:r>
            <a:r>
              <a:rPr lang="it-IT" sz="2000" b="1" i="1" dirty="0" err="1">
                <a:solidFill>
                  <a:schemeClr val="accent1"/>
                </a:solidFill>
              </a:rPr>
              <a:t>Opportunities</a:t>
            </a:r>
            <a:r>
              <a:rPr lang="it-IT" sz="2000" b="1" i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327AF1-D1E6-7FC3-4B8C-00E50CB37A0D}"/>
              </a:ext>
            </a:extLst>
          </p:cNvPr>
          <p:cNvSpPr txBox="1"/>
          <p:nvPr/>
        </p:nvSpPr>
        <p:spPr>
          <a:xfrm>
            <a:off x="1064384" y="1567746"/>
            <a:ext cx="77876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By the first </a:t>
            </a:r>
            <a:r>
              <a:rPr lang="it-IT" dirty="0" err="1">
                <a:solidFill>
                  <a:schemeClr val="accent1"/>
                </a:solidFill>
              </a:rPr>
              <a:t>half</a:t>
            </a:r>
            <a:r>
              <a:rPr lang="it-IT" dirty="0">
                <a:solidFill>
                  <a:schemeClr val="accent1"/>
                </a:solidFill>
              </a:rPr>
              <a:t> of 2024 </a:t>
            </a:r>
            <a:r>
              <a:rPr lang="it-IT" dirty="0" err="1">
                <a:solidFill>
                  <a:schemeClr val="accent1"/>
                </a:solidFill>
              </a:rPr>
              <a:t>we’ll</a:t>
            </a:r>
            <a:r>
              <a:rPr lang="it-IT" dirty="0">
                <a:solidFill>
                  <a:schemeClr val="accent1"/>
                </a:solidFill>
              </a:rPr>
              <a:t> complete the </a:t>
            </a:r>
            <a:r>
              <a:rPr lang="it-IT" dirty="0" err="1">
                <a:solidFill>
                  <a:schemeClr val="accent1"/>
                </a:solidFill>
              </a:rPr>
              <a:t>hiring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process</a:t>
            </a:r>
            <a:r>
              <a:rPr lang="it-IT" dirty="0">
                <a:solidFill>
                  <a:schemeClr val="accent1"/>
                </a:solidFill>
              </a:rPr>
              <a:t> of 158 new </a:t>
            </a:r>
            <a:r>
              <a:rPr lang="it-IT" dirty="0" err="1">
                <a:solidFill>
                  <a:schemeClr val="accent1"/>
                </a:solidFill>
              </a:rPr>
              <a:t>ATCOs</a:t>
            </a:r>
            <a:r>
              <a:rPr lang="it-IT" dirty="0">
                <a:solidFill>
                  <a:schemeClr val="accent1"/>
                </a:solidFill>
              </a:rPr>
              <a:t> and </a:t>
            </a:r>
            <a:r>
              <a:rPr lang="it-IT" dirty="0" err="1">
                <a:solidFill>
                  <a:schemeClr val="accent1"/>
                </a:solidFill>
              </a:rPr>
              <a:t>FISOs</a:t>
            </a:r>
            <a:r>
              <a:rPr lang="it-IT" dirty="0">
                <a:solidFill>
                  <a:schemeClr val="accent1"/>
                </a:solidFill>
              </a:rPr>
              <a:t>, in 2023 </a:t>
            </a:r>
            <a:r>
              <a:rPr lang="it-IT" dirty="0" err="1">
                <a:solidFill>
                  <a:schemeClr val="accent1"/>
                </a:solidFill>
              </a:rPr>
              <a:t>we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hired</a:t>
            </a:r>
            <a:r>
              <a:rPr lang="it-IT" dirty="0">
                <a:solidFill>
                  <a:schemeClr val="accent1"/>
                </a:solidFill>
              </a:rPr>
              <a:t> 38 </a:t>
            </a:r>
            <a:r>
              <a:rPr lang="it-IT" dirty="0" err="1">
                <a:solidFill>
                  <a:schemeClr val="accent1"/>
                </a:solidFill>
              </a:rPr>
              <a:t>former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military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ATCOs</a:t>
            </a:r>
            <a:endParaRPr lang="it-IT" altLang="it-IT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endParaRPr lang="it-IT" dirty="0">
              <a:solidFill>
                <a:schemeClr val="accent1"/>
              </a:solidFill>
            </a:endParaRPr>
          </a:p>
          <a:p>
            <a:r>
              <a:rPr lang="it-IT" dirty="0">
                <a:solidFill>
                  <a:schemeClr val="accent1"/>
                </a:solidFill>
              </a:rPr>
              <a:t>                        </a:t>
            </a:r>
            <a:r>
              <a:rPr lang="it-IT" sz="3200" dirty="0">
                <a:solidFill>
                  <a:schemeClr val="accent1"/>
                </a:solidFill>
                <a:highlight>
                  <a:srgbClr val="FFFF00"/>
                </a:highlight>
              </a:rPr>
              <a:t>Total new </a:t>
            </a:r>
            <a:r>
              <a:rPr lang="it-IT" sz="3200" dirty="0" err="1">
                <a:solidFill>
                  <a:schemeClr val="accent1"/>
                </a:solidFill>
                <a:highlight>
                  <a:srgbClr val="FFFF00"/>
                </a:highlight>
              </a:rPr>
              <a:t>resources</a:t>
            </a:r>
            <a:r>
              <a:rPr lang="it-IT" sz="3200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it-IT" sz="3200" dirty="0" err="1">
                <a:solidFill>
                  <a:schemeClr val="accent1"/>
                </a:solidFill>
                <a:highlight>
                  <a:srgbClr val="FFFF00"/>
                </a:highlight>
              </a:rPr>
              <a:t>hired</a:t>
            </a:r>
            <a:r>
              <a:rPr lang="it-IT" sz="3200" dirty="0">
                <a:solidFill>
                  <a:schemeClr val="accent1"/>
                </a:solidFill>
                <a:highlight>
                  <a:srgbClr val="FFFF00"/>
                </a:highlight>
              </a:rPr>
              <a:t>: 196 </a:t>
            </a:r>
          </a:p>
          <a:p>
            <a:r>
              <a:rPr lang="it-IT" dirty="0">
                <a:solidFill>
                  <a:schemeClr val="accent1"/>
                </a:solidFill>
              </a:rPr>
              <a:t>  </a:t>
            </a:r>
          </a:p>
        </p:txBody>
      </p:sp>
      <p:pic>
        <p:nvPicPr>
          <p:cNvPr id="2050" name="Picture 2" descr="Difference Between Internal and External Recruitment (with Comparison  Chart) - Key Differences">
            <a:extLst>
              <a:ext uri="{FF2B5EF4-FFF2-40B4-BE49-F238E27FC236}">
                <a16:creationId xmlns:a16="http://schemas.microsoft.com/office/drawing/2014/main" id="{F2048D78-9D8E-13AA-4CD7-FC45D621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69" y="3563424"/>
            <a:ext cx="3009862" cy="14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7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4C42EC-6C21-9D0D-6B95-4508E8998772}"/>
              </a:ext>
            </a:extLst>
          </p:cNvPr>
          <p:cNvSpPr txBox="1"/>
          <p:nvPr/>
        </p:nvSpPr>
        <p:spPr>
          <a:xfrm>
            <a:off x="1043278" y="1949458"/>
            <a:ext cx="78430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accent1"/>
                </a:solidFill>
              </a:rPr>
              <a:t>By the first months of 2024, the process of upgrading 135 Flight Information Service Officers into Air Traffic Controllers  will be completed .</a:t>
            </a:r>
          </a:p>
          <a:p>
            <a:r>
              <a:rPr lang="it-IT">
                <a:solidFill>
                  <a:schemeClr val="accent1"/>
                </a:solidFill>
              </a:rPr>
              <a:t>                       </a:t>
            </a:r>
          </a:p>
          <a:p>
            <a:r>
              <a:rPr lang="it-IT">
                <a:solidFill>
                  <a:schemeClr val="accent1"/>
                </a:solidFill>
              </a:rPr>
              <a:t>                       </a:t>
            </a:r>
            <a:r>
              <a:rPr lang="it-IT" sz="2800">
                <a:solidFill>
                  <a:schemeClr val="accent1"/>
                </a:solidFill>
                <a:highlight>
                  <a:srgbClr val="FFFF00"/>
                </a:highlight>
              </a:rPr>
              <a:t>Total new resources hired: 135 </a:t>
            </a:r>
            <a:endParaRPr lang="it-IT" sz="28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74826F-63E1-339C-895B-4DA7053E0CEE}"/>
              </a:ext>
            </a:extLst>
          </p:cNvPr>
          <p:cNvSpPr txBox="1"/>
          <p:nvPr/>
        </p:nvSpPr>
        <p:spPr>
          <a:xfrm>
            <a:off x="1476000" y="764042"/>
            <a:ext cx="662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</a:rPr>
              <a:t>What</a:t>
            </a:r>
            <a:r>
              <a:rPr lang="it-IT" sz="2800" b="1" dirty="0">
                <a:solidFill>
                  <a:schemeClr val="accent1"/>
                </a:solidFill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</a:rPr>
              <a:t>we</a:t>
            </a:r>
            <a:r>
              <a:rPr lang="it-IT" sz="2800" b="1" dirty="0">
                <a:solidFill>
                  <a:schemeClr val="accent1"/>
                </a:solidFill>
              </a:rPr>
              <a:t> are </a:t>
            </a:r>
            <a:r>
              <a:rPr lang="it-IT" sz="2800" b="1" dirty="0" err="1">
                <a:solidFill>
                  <a:schemeClr val="accent1"/>
                </a:solidFill>
              </a:rPr>
              <a:t>doing</a:t>
            </a:r>
            <a:r>
              <a:rPr lang="it-IT" sz="2800" b="1" dirty="0">
                <a:solidFill>
                  <a:schemeClr val="accent1"/>
                </a:solidFill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</a:rPr>
              <a:t>at</a:t>
            </a:r>
            <a:r>
              <a:rPr lang="it-IT" sz="2800" b="1" dirty="0">
                <a:solidFill>
                  <a:schemeClr val="accent1"/>
                </a:solidFill>
              </a:rPr>
              <a:t> the Training Center</a:t>
            </a:r>
          </a:p>
          <a:p>
            <a:pPr algn="ctr"/>
            <a:r>
              <a:rPr lang="it-IT" sz="2000" dirty="0" err="1">
                <a:solidFill>
                  <a:schemeClr val="accent1"/>
                </a:solidFill>
              </a:rPr>
              <a:t>Hiring</a:t>
            </a:r>
            <a:r>
              <a:rPr lang="it-IT" sz="2000" dirty="0">
                <a:solidFill>
                  <a:schemeClr val="accent1"/>
                </a:solidFill>
              </a:rPr>
              <a:t> from the inside, upgrading </a:t>
            </a:r>
            <a:r>
              <a:rPr lang="it-IT" sz="2000" dirty="0" err="1">
                <a:solidFill>
                  <a:schemeClr val="accent1"/>
                </a:solidFill>
              </a:rPr>
              <a:t>personnel</a:t>
            </a:r>
            <a:r>
              <a:rPr lang="it-IT" sz="2000" dirty="0">
                <a:solidFill>
                  <a:schemeClr val="accent1"/>
                </a:solidFill>
              </a:rPr>
              <a:t>  </a:t>
            </a:r>
          </a:p>
        </p:txBody>
      </p:sp>
      <p:pic>
        <p:nvPicPr>
          <p:cNvPr id="3074" name="Picture 2" descr="Internal Recruitment | theindependentbd.com">
            <a:extLst>
              <a:ext uri="{FF2B5EF4-FFF2-40B4-BE49-F238E27FC236}">
                <a16:creationId xmlns:a16="http://schemas.microsoft.com/office/drawing/2014/main" id="{CB2554FD-B1EE-D388-2AC5-5FCBE69C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5" y="3450876"/>
            <a:ext cx="3348824" cy="166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BE82CE-A160-DF4C-E45F-5126C404E75E}"/>
              </a:ext>
            </a:extLst>
          </p:cNvPr>
          <p:cNvSpPr txBox="1"/>
          <p:nvPr/>
        </p:nvSpPr>
        <p:spPr>
          <a:xfrm>
            <a:off x="808593" y="-549191"/>
            <a:ext cx="3266449" cy="1212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1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New ATCOs Hired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7AF424-E9D9-18B2-F55F-AE34E3F6D71B}"/>
              </a:ext>
            </a:extLst>
          </p:cNvPr>
          <p:cNvSpPr txBox="1"/>
          <p:nvPr/>
        </p:nvSpPr>
        <p:spPr>
          <a:xfrm>
            <a:off x="808592" y="1086825"/>
            <a:ext cx="3858823" cy="2585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By the end of the 2024 training season, </a:t>
            </a:r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249 new ATCOs/FISOs </a:t>
            </a:r>
            <a:r>
              <a:rPr lang="en-US" dirty="0">
                <a:solidFill>
                  <a:srgbClr val="002060"/>
                </a:solidFill>
              </a:rPr>
              <a:t>will be hired and engaged in the Operational Lay-Out.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Now the question is: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By 2026, how many ATCOs will retire????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002060"/>
                </a:solidFill>
              </a:rPr>
              <a:t>                             </a:t>
            </a:r>
            <a:r>
              <a:rPr lang="en-US" b="1" dirty="0">
                <a:solidFill>
                  <a:srgbClr val="002060"/>
                </a:solidFill>
                <a:highlight>
                  <a:srgbClr val="FFFF00"/>
                </a:highlight>
              </a:rPr>
              <a:t>400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4" descr="Le 8 città più economiche dove ritirarsi dopo la pensione - greenMe">
            <a:extLst>
              <a:ext uri="{FF2B5EF4-FFF2-40B4-BE49-F238E27FC236}">
                <a16:creationId xmlns:a16="http://schemas.microsoft.com/office/drawing/2014/main" id="{DBDF0140-4CC4-D04A-142B-06DB677A7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21960"/>
          <a:stretch/>
        </p:blipFill>
        <p:spPr bwMode="auto">
          <a:xfrm>
            <a:off x="4572000" y="10"/>
            <a:ext cx="4571999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77068" y="2271654"/>
            <a:ext cx="1169598" cy="4579735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1580" y="-2820"/>
            <a:ext cx="1632418" cy="51434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572000" y="4126726"/>
            <a:ext cx="4579735" cy="101959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70169" y="2204720"/>
            <a:ext cx="2372181" cy="293595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NAV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1F3864"/>
      </a:accent1>
      <a:accent2>
        <a:srgbClr val="2F5496"/>
      </a:accent2>
      <a:accent3>
        <a:srgbClr val="8EAADB"/>
      </a:accent3>
      <a:accent4>
        <a:srgbClr val="B4C6E7"/>
      </a:accent4>
      <a:accent5>
        <a:srgbClr val="D9E2F3"/>
      </a:accent5>
      <a:accent6>
        <a:srgbClr val="4472C4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tranet_DirigenteModulistica xmlns="ed9c3f9e-4c6b-454c-8f41-c98d24567ab2">false</Intranet_DirigenteModulistica>
    <Intranet_SocietaModulistica xmlns="ed9c3f9e-4c6b-454c-8f41-c98d24567ab2">
      <Value>Enav</Value>
      <Value>Techno Sky</Value>
      <Value>IDS Airnav</Value>
    </Intranet_SocietaModulistica>
    <Intranet_CategoriaModulistica xmlns="ed9c3f9e-4c6b-454c-8f41-c98d24567ab2">Altro</Intranet_CategoriaModulistica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T Modulistica" ma:contentTypeID="0x0101006F946076AD8A4EF1A232BB7EB4C74CA50053BAA1325D2D0C499814E9BA7644A6BF" ma:contentTypeVersion="17" ma:contentTypeDescription="Creare un nuovo documento." ma:contentTypeScope="" ma:versionID="b5a3baee3c42905e72f265c772074a03">
  <xsd:schema xmlns:xsd="http://www.w3.org/2001/XMLSchema" xmlns:xs="http://www.w3.org/2001/XMLSchema" xmlns:p="http://schemas.microsoft.com/office/2006/metadata/properties" xmlns:ns1="ed9c3f9e-4c6b-454c-8f41-c98d24567ab2" xmlns:ns3="be80e47f-5147-4e5b-b11d-5919f2469d7e" targetNamespace="http://schemas.microsoft.com/office/2006/metadata/properties" ma:root="true" ma:fieldsID="dc5f18350ddf472ad846aa6e33c5c5ba" ns1:_="" ns3:_="">
    <xsd:import namespace="ed9c3f9e-4c6b-454c-8f41-c98d24567ab2"/>
    <xsd:import namespace="be80e47f-5147-4e5b-b11d-5919f2469d7e"/>
    <xsd:element name="properties">
      <xsd:complexType>
        <xsd:sequence>
          <xsd:element name="documentManagement">
            <xsd:complexType>
              <xsd:all>
                <xsd:element ref="ns1:Intranet_SocietaModulistica" minOccurs="0"/>
                <xsd:element ref="ns1:Intranet_CategoriaModulistica"/>
                <xsd:element ref="ns1:Intranet_DirigenteModulistica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c3f9e-4c6b-454c-8f41-c98d24567ab2" elementFormDefault="qualified">
    <xsd:import namespace="http://schemas.microsoft.com/office/2006/documentManagement/types"/>
    <xsd:import namespace="http://schemas.microsoft.com/office/infopath/2007/PartnerControls"/>
    <xsd:element name="Intranet_SocietaModulistica" ma:index="0" nillable="true" ma:displayName="Società" ma:format="Dropdown" ma:internalName="Intranet_SocietaModulistica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Enav"/>
                        <xsd:enumeration value="Techno Sky"/>
                        <xsd:enumeration value="IDS Airnav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Intranet_CategoriaModulistica" ma:index="1" ma:displayName="Categoria" ma:format="Dropdown" ma:internalName="Intranet_CategoriaModulistica" ma:readOnly="false">
      <xsd:simpleType>
        <xsd:union memberTypes="dms:Text">
          <xsd:simpleType>
            <xsd:restriction base="dms:Choice">
              <xsd:enumeration value="Amministrazione personale"/>
              <xsd:enumeration value="Assistenza fiscale"/>
              <xsd:enumeration value="Carta intestata"/>
              <xsd:enumeration value="Dirigenti"/>
              <xsd:enumeration value="Gestione automezzi"/>
              <xsd:enumeration value="Missioni"/>
              <xsd:enumeration value="Presenze-Assenze"/>
              <xsd:enumeration value="Servizi"/>
              <xsd:enumeration value="Altro"/>
            </xsd:restriction>
          </xsd:simpleType>
        </xsd:union>
      </xsd:simpleType>
    </xsd:element>
    <xsd:element name="Intranet_DirigenteModulistica" ma:index="2" ma:displayName="Dirigente" ma:default="0" ma:format="Dropdown" ma:internalName="Intranet_DirigenteModulistica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0e47f-5147-4e5b-b11d-5919f2469d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Tipo di contenuto"/>
        <xsd:element ref="dc:title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6D3DBA-2797-4987-9153-07E7CD014E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904A74-3B3D-41FC-B173-243822805B7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be80e47f-5147-4e5b-b11d-5919f2469d7e"/>
    <ds:schemaRef ds:uri="ed9c3f9e-4c6b-454c-8f41-c98d24567ab2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4B09ECB-6B54-4A44-935F-52A841CE1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9c3f9e-4c6b-454c-8f41-c98d24567ab2"/>
    <ds:schemaRef ds:uri="be80e47f-5147-4e5b-b11d-5919f2469d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617</Words>
  <Application>Microsoft Office PowerPoint</Application>
  <PresentationFormat>Presentazione su schermo (16:9)</PresentationFormat>
  <Paragraphs>119</Paragraphs>
  <Slides>18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Lato</vt:lpstr>
      <vt:lpstr>Lato Black</vt:lpstr>
      <vt:lpstr>Lato Regular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PowerPoint Gruppo Enav</dc:title>
  <dc:creator/>
  <cp:lastModifiedBy/>
  <cp:revision>2</cp:revision>
  <dcterms:created xsi:type="dcterms:W3CDTF">2020-01-08T10:37:44Z</dcterms:created>
  <dcterms:modified xsi:type="dcterms:W3CDTF">2023-11-09T15:40:06Z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0x0101006F946076AD8A4EF1A232BB7EB4C74CA50053BAA1325D2D0C499814E9BA7644A6BF</vt:lpwstr>
  </property>
</Properties>
</file>